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8"/>
  </p:notesMasterIdLst>
  <p:sldIdLst>
    <p:sldId id="256" r:id="rId4"/>
    <p:sldId id="257" r:id="rId5"/>
    <p:sldId id="258" r:id="rId6"/>
    <p:sldId id="259" r:id="rId7"/>
    <p:sldId id="260" r:id="rId8"/>
    <p:sldId id="267" r:id="rId9"/>
    <p:sldId id="261" r:id="rId10"/>
    <p:sldId id="290" r:id="rId11"/>
    <p:sldId id="291" r:id="rId12"/>
    <p:sldId id="270" r:id="rId13"/>
    <p:sldId id="292" r:id="rId14"/>
    <p:sldId id="289" r:id="rId15"/>
    <p:sldId id="293" r:id="rId16"/>
    <p:sldId id="285" r:id="rId17"/>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007E5D"/>
    <a:srgbClr val="0092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6314" autoAdjust="0"/>
  </p:normalViewPr>
  <p:slideViewPr>
    <p:cSldViewPr>
      <p:cViewPr varScale="1">
        <p:scale>
          <a:sx n="85" d="100"/>
          <a:sy n="85" d="100"/>
        </p:scale>
        <p:origin x="728"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C5B276FC-40CA-4FE8-B0AB-B83A8F9A0683}" type="datetimeFigureOut">
              <a:rPr lang="zh-CN" altLang="en-US" smtClean="0"/>
              <a:pPr/>
              <a:t>2021/2/7</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BF37141F-B290-4B47-BA90-28DAE3B85FFD}" type="slidenum">
              <a:rPr lang="zh-CN" altLang="en-US" smtClean="0"/>
              <a:pPr/>
              <a:t>‹#›</a:t>
            </a:fld>
            <a:endParaRPr lang="zh-CN" altLang="en-US" dirty="0"/>
          </a:p>
        </p:txBody>
      </p:sp>
    </p:spTree>
    <p:extLst>
      <p:ext uri="{BB962C8B-B14F-4D97-AF65-F5344CB8AC3E}">
        <p14:creationId xmlns:p14="http://schemas.microsoft.com/office/powerpoint/2010/main" val="366552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a:t>
            </a:fld>
            <a:endParaRPr lang="zh-CN" altLang="en-US"/>
          </a:p>
        </p:txBody>
      </p:sp>
    </p:spTree>
    <p:extLst>
      <p:ext uri="{BB962C8B-B14F-4D97-AF65-F5344CB8AC3E}">
        <p14:creationId xmlns:p14="http://schemas.microsoft.com/office/powerpoint/2010/main" val="8295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10</a:t>
            </a:fld>
            <a:endParaRPr lang="zh-CN" altLang="en-US"/>
          </a:p>
        </p:txBody>
      </p:sp>
    </p:spTree>
    <p:extLst>
      <p:ext uri="{BB962C8B-B14F-4D97-AF65-F5344CB8AC3E}">
        <p14:creationId xmlns:p14="http://schemas.microsoft.com/office/powerpoint/2010/main" val="3046343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46597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4055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08008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14</a:t>
            </a:fld>
            <a:endParaRPr lang="zh-CN" altLang="en-US"/>
          </a:p>
        </p:txBody>
      </p:sp>
    </p:spTree>
    <p:extLst>
      <p:ext uri="{BB962C8B-B14F-4D97-AF65-F5344CB8AC3E}">
        <p14:creationId xmlns:p14="http://schemas.microsoft.com/office/powerpoint/2010/main" val="265778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37141F-B290-4B47-BA90-28DAE3B85FFD}" type="slidenum">
              <a:rPr lang="zh-CN" altLang="en-US" smtClean="0"/>
              <a:t>2</a:t>
            </a:fld>
            <a:endParaRPr lang="zh-CN" altLang="en-US"/>
          </a:p>
        </p:txBody>
      </p:sp>
    </p:spTree>
    <p:extLst>
      <p:ext uri="{BB962C8B-B14F-4D97-AF65-F5344CB8AC3E}">
        <p14:creationId xmlns:p14="http://schemas.microsoft.com/office/powerpoint/2010/main" val="665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3</a:t>
            </a:fld>
            <a:endParaRPr lang="zh-CN" altLang="en-US"/>
          </a:p>
        </p:txBody>
      </p:sp>
    </p:spTree>
    <p:extLst>
      <p:ext uri="{BB962C8B-B14F-4D97-AF65-F5344CB8AC3E}">
        <p14:creationId xmlns:p14="http://schemas.microsoft.com/office/powerpoint/2010/main" val="25531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4</a:t>
            </a:fld>
            <a:endParaRPr lang="zh-CN" altLang="en-US"/>
          </a:p>
        </p:txBody>
      </p:sp>
    </p:spTree>
    <p:extLst>
      <p:ext uri="{BB962C8B-B14F-4D97-AF65-F5344CB8AC3E}">
        <p14:creationId xmlns:p14="http://schemas.microsoft.com/office/powerpoint/2010/main" val="285493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5</a:t>
            </a:fld>
            <a:endParaRPr lang="zh-CN" altLang="en-US"/>
          </a:p>
        </p:txBody>
      </p:sp>
    </p:spTree>
    <p:extLst>
      <p:ext uri="{BB962C8B-B14F-4D97-AF65-F5344CB8AC3E}">
        <p14:creationId xmlns:p14="http://schemas.microsoft.com/office/powerpoint/2010/main" val="321742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6</a:t>
            </a:fld>
            <a:endParaRPr lang="zh-CN" altLang="en-US"/>
          </a:p>
        </p:txBody>
      </p:sp>
    </p:spTree>
    <p:extLst>
      <p:ext uri="{BB962C8B-B14F-4D97-AF65-F5344CB8AC3E}">
        <p14:creationId xmlns:p14="http://schemas.microsoft.com/office/powerpoint/2010/main" val="245877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37141F-B290-4B47-BA90-28DAE3B85FFD}" type="slidenum">
              <a:rPr lang="zh-CN" altLang="en-US" smtClean="0"/>
              <a:t>7</a:t>
            </a:fld>
            <a:endParaRPr lang="zh-CN" altLang="en-US"/>
          </a:p>
        </p:txBody>
      </p:sp>
    </p:spTree>
    <p:extLst>
      <p:ext uri="{BB962C8B-B14F-4D97-AF65-F5344CB8AC3E}">
        <p14:creationId xmlns:p14="http://schemas.microsoft.com/office/powerpoint/2010/main" val="56685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75408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141F-B290-4B47-BA90-28DAE3B85FFD}"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0961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342859848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1409146148"/>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1976909736"/>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10422633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400404789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810590926"/>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225359759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2060147948"/>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918765144"/>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43208431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670327125"/>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100445943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4125372925"/>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865290563"/>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200720908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29741315"/>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67218916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4040852712"/>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439042915"/>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404240553"/>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4014736582"/>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57885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ea typeface="微软雅黑" panose="020B0503020204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133295217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367847062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213538110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50047823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solidFill>
                  <a:prstClr val="black"/>
                </a:solidFill>
              </a:rPr>
              <a:pPr/>
              <a:t>2021/2/7</a:t>
            </a:fld>
            <a:endParaRPr lang="zh-CN" altLang="en-US" dirty="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solidFill>
                  <a:prstClr val="black"/>
                </a:solidFill>
              </a:rPr>
              <a:pPr/>
              <a:t>‹#›</a:t>
            </a:fld>
            <a:endParaRPr lang="zh-CN" altLang="en-US" dirty="0">
              <a:solidFill>
                <a:prstClr val="black"/>
              </a:solidFill>
            </a:endParaRPr>
          </a:p>
        </p:txBody>
      </p:sp>
    </p:spTree>
    <p:extLst>
      <p:ext uri="{BB962C8B-B14F-4D97-AF65-F5344CB8AC3E}">
        <p14:creationId xmlns:p14="http://schemas.microsoft.com/office/powerpoint/2010/main" val="183222864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416814455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8" name="页脚占位符 7"/>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3135952777"/>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4" name="页脚占位符 3"/>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4170148181"/>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3" name="页脚占位符 2"/>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783327467"/>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2770100209"/>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lvl1pPr>
              <a:defRPr>
                <a:ea typeface="微软雅黑" panose="020B0503020204020204" pitchFamily="34" charset="-122"/>
              </a:defRPr>
            </a:lvl1pPr>
          </a:lstStyle>
          <a:p>
            <a:fld id="{4B8BB031-C815-43A1-91A4-70C097789F18}" type="datetimeFigureOut">
              <a:rPr lang="zh-CN" altLang="en-US" smtClean="0"/>
              <a:pPr/>
              <a:t>2021/2/7</a:t>
            </a:fld>
            <a:endParaRPr lang="zh-CN" altLang="en-US" dirty="0"/>
          </a:p>
        </p:txBody>
      </p:sp>
      <p:sp>
        <p:nvSpPr>
          <p:cNvPr id="6" name="页脚占位符 5"/>
          <p:cNvSpPr>
            <a:spLocks noGrp="1"/>
          </p:cNvSpPr>
          <p:nvPr>
            <p:ph type="ftr" sz="quarter" idx="11"/>
          </p:nvPr>
        </p:nvSpPr>
        <p:spPr>
          <a:xfrm>
            <a:off x="3124200" y="4767263"/>
            <a:ext cx="2895600" cy="273844"/>
          </a:xfrm>
          <a:prstGeom prst="rect">
            <a:avLst/>
          </a:prstGeom>
        </p:spPr>
        <p:txBody>
          <a:bodyPr/>
          <a:lstStyle>
            <a:lvl1pPr>
              <a:defRPr>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lvl1pPr>
              <a:defRPr>
                <a:ea typeface="微软雅黑" panose="020B0503020204020204" pitchFamily="34" charset="-122"/>
              </a:defRPr>
            </a:lvl1pPr>
          </a:lstStyle>
          <a:p>
            <a:fld id="{90AE0BBD-7060-4CC9-B8AE-40AFCB43D13C}" type="slidenum">
              <a:rPr lang="zh-CN" altLang="en-US" smtClean="0"/>
              <a:pPr/>
              <a:t>‹#›</a:t>
            </a:fld>
            <a:endParaRPr lang="zh-CN" altLang="en-US" dirty="0"/>
          </a:p>
        </p:txBody>
      </p:sp>
    </p:spTree>
    <p:extLst>
      <p:ext uri="{BB962C8B-B14F-4D97-AF65-F5344CB8AC3E}">
        <p14:creationId xmlns:p14="http://schemas.microsoft.com/office/powerpoint/2010/main" val="2119449520"/>
      </p:ext>
    </p:extLst>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99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359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123478"/>
            <a:ext cx="504056"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7283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9.xml"/><Relationship Id="rId1" Type="http://schemas.openxmlformats.org/officeDocument/2006/relationships/tags" Target="../tags/tag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txBox="1">
            <a:spLocks/>
          </p:cNvSpPr>
          <p:nvPr/>
        </p:nvSpPr>
        <p:spPr>
          <a:xfrm>
            <a:off x="611560" y="1491630"/>
            <a:ext cx="5036974" cy="558490"/>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CN" altLang="en-US" sz="1400" spc="300" dirty="0">
                <a:latin typeface="微软雅黑" pitchFamily="34" charset="-122"/>
                <a:ea typeface="微软雅黑" pitchFamily="34" charset="-122"/>
                <a:cs typeface="Arial" pitchFamily="34" charset="0"/>
              </a:rPr>
              <a:t>基于</a:t>
            </a:r>
            <a:r>
              <a:rPr lang="en-US" altLang="zh-CN" sz="1400" spc="300" dirty="0">
                <a:latin typeface="微软雅黑" pitchFamily="34" charset="-122"/>
                <a:ea typeface="微软雅黑" pitchFamily="34" charset="-122"/>
                <a:cs typeface="Arial" pitchFamily="34" charset="0"/>
              </a:rPr>
              <a:t>STC8H8K64U</a:t>
            </a:r>
            <a:r>
              <a:rPr lang="zh-CN" altLang="en-US" sz="1400" spc="300" dirty="0">
                <a:latin typeface="微软雅黑" pitchFamily="34" charset="-122"/>
                <a:ea typeface="微软雅黑" pitchFamily="34" charset="-122"/>
                <a:cs typeface="Arial" pitchFamily="34" charset="0"/>
              </a:rPr>
              <a:t>芯片的天问</a:t>
            </a:r>
            <a:r>
              <a:rPr lang="en-US" altLang="zh-CN" sz="1400" spc="300" dirty="0">
                <a:latin typeface="微软雅黑" pitchFamily="34" charset="-122"/>
                <a:ea typeface="微软雅黑" pitchFamily="34" charset="-122"/>
                <a:cs typeface="Arial" pitchFamily="34" charset="0"/>
              </a:rPr>
              <a:t>51</a:t>
            </a:r>
            <a:r>
              <a:rPr lang="zh-CN" altLang="en-US" sz="1400" spc="300" dirty="0">
                <a:latin typeface="微软雅黑" pitchFamily="34" charset="-122"/>
                <a:ea typeface="微软雅黑" pitchFamily="34" charset="-122"/>
                <a:cs typeface="Arial" pitchFamily="34" charset="0"/>
              </a:rPr>
              <a:t>图形化课程</a:t>
            </a:r>
          </a:p>
        </p:txBody>
      </p:sp>
      <p:sp>
        <p:nvSpPr>
          <p:cNvPr id="6" name="圆角矩形 5"/>
          <p:cNvSpPr/>
          <p:nvPr/>
        </p:nvSpPr>
        <p:spPr>
          <a:xfrm>
            <a:off x="1214340" y="3302050"/>
            <a:ext cx="1761712" cy="307777"/>
          </a:xfrm>
          <a:prstGeom prst="roundRect">
            <a:avLst>
              <a:gd name="adj" fmla="val 50000"/>
            </a:avLst>
          </a:prstGeom>
          <a:solidFill>
            <a:srgbClr val="00926C"/>
          </a:solidFill>
          <a:ln>
            <a:noFill/>
          </a:ln>
        </p:spPr>
        <p:txBody>
          <a:bodyPr lIns="91438" tIns="45719" rIns="91438" bIns="45719"/>
          <a:lstStyle/>
          <a:p>
            <a:endParaRPr lang="zh-CN" altLang="en-US" dirty="0">
              <a:ea typeface="微软雅黑" panose="020B0503020204020204" pitchFamily="34" charset="-122"/>
            </a:endParaRPr>
          </a:p>
        </p:txBody>
      </p:sp>
      <p:sp>
        <p:nvSpPr>
          <p:cNvPr id="7" name="文本框 20"/>
          <p:cNvSpPr txBox="1"/>
          <p:nvPr/>
        </p:nvSpPr>
        <p:spPr>
          <a:xfrm>
            <a:off x="1269827" y="3286659"/>
            <a:ext cx="1622805" cy="307775"/>
          </a:xfrm>
          <a:prstGeom prst="rect">
            <a:avLst/>
          </a:prstGeom>
          <a:noFill/>
        </p:spPr>
        <p:txBody>
          <a:bodyPr wrap="square" lIns="91438" tIns="45719" rIns="91438" bIns="45719" rtlCol="0">
            <a:spAutoFit/>
          </a:bodyPr>
          <a:lstStyle/>
          <a:p>
            <a:pPr algn="ctr"/>
            <a:r>
              <a:rPr lang="zh-CN" altLang="en-US" sz="1400" dirty="0">
                <a:solidFill>
                  <a:schemeClr val="bg1"/>
                </a:solidFill>
                <a:ea typeface="微软雅黑" panose="020B0503020204020204" pitchFamily="34" charset="-122"/>
              </a:rPr>
              <a:t>天问</a:t>
            </a:r>
            <a:r>
              <a:rPr lang="en-US" altLang="zh-CN" sz="1400" dirty="0">
                <a:solidFill>
                  <a:schemeClr val="bg1"/>
                </a:solidFill>
                <a:ea typeface="微软雅黑" panose="020B0503020204020204" pitchFamily="34" charset="-122"/>
              </a:rPr>
              <a:t>51</a:t>
            </a:r>
            <a:endParaRPr lang="zh-CN" altLang="en-US" sz="1400" dirty="0">
              <a:solidFill>
                <a:schemeClr val="bg1"/>
              </a:solidFill>
              <a:ea typeface="微软雅黑" panose="020B0503020204020204" pitchFamily="34" charset="-122"/>
            </a:endParaRPr>
          </a:p>
        </p:txBody>
      </p:sp>
      <p:grpSp>
        <p:nvGrpSpPr>
          <p:cNvPr id="8" name="组合 7"/>
          <p:cNvGrpSpPr/>
          <p:nvPr/>
        </p:nvGrpSpPr>
        <p:grpSpPr>
          <a:xfrm>
            <a:off x="3576355" y="3286659"/>
            <a:ext cx="1761712" cy="308411"/>
            <a:chOff x="6696860" y="5064787"/>
            <a:chExt cx="1567268" cy="316865"/>
          </a:xfrm>
          <a:solidFill>
            <a:schemeClr val="tx1">
              <a:lumMod val="65000"/>
              <a:lumOff val="35000"/>
            </a:schemeClr>
          </a:solidFill>
        </p:grpSpPr>
        <p:sp>
          <p:nvSpPr>
            <p:cNvPr id="9" name="圆角矩形 8"/>
            <p:cNvSpPr/>
            <p:nvPr/>
          </p:nvSpPr>
          <p:spPr>
            <a:xfrm>
              <a:off x="6696860" y="5065438"/>
              <a:ext cx="1567268" cy="316214"/>
            </a:xfrm>
            <a:prstGeom prst="roundRect">
              <a:avLst>
                <a:gd name="adj" fmla="val 50000"/>
              </a:avLst>
            </a:prstGeom>
            <a:solidFill>
              <a:schemeClr val="accent1"/>
            </a:solidFill>
            <a:ln>
              <a:noFill/>
            </a:ln>
          </p:spPr>
          <p:txBody>
            <a:bodyPr/>
            <a:lstStyle/>
            <a:p>
              <a:endParaRPr lang="zh-CN" altLang="en-US" sz="1600" dirty="0">
                <a:ea typeface="微软雅黑" panose="020B0503020204020204" pitchFamily="34" charset="-122"/>
              </a:endParaRPr>
            </a:p>
          </p:txBody>
        </p:sp>
        <p:sp>
          <p:nvSpPr>
            <p:cNvPr id="10" name="文本框 23"/>
            <p:cNvSpPr txBox="1"/>
            <p:nvPr/>
          </p:nvSpPr>
          <p:spPr>
            <a:xfrm>
              <a:off x="6734960" y="5064787"/>
              <a:ext cx="1491068" cy="307777"/>
            </a:xfrm>
            <a:prstGeom prst="rect">
              <a:avLst/>
            </a:prstGeom>
            <a:noFill/>
            <a:ln>
              <a:noFill/>
            </a:ln>
          </p:spPr>
          <p:txBody>
            <a:bodyPr/>
            <a:lstStyle>
              <a:defPPr>
                <a:defRPr lang="zh-CN"/>
              </a:defPPr>
              <a:lvl1pPr>
                <a:defRPr sz="1600"/>
              </a:lvl1pPr>
            </a:lstStyle>
            <a:p>
              <a:pPr algn="ctr"/>
              <a:r>
                <a:rPr lang="zh-CN" altLang="en-US" sz="1400" dirty="0">
                  <a:solidFill>
                    <a:schemeClr val="bg1"/>
                  </a:solidFill>
                  <a:ea typeface="微软雅黑" panose="020B0503020204020204" pitchFamily="34" charset="-122"/>
                </a:rPr>
                <a:t>单片机</a:t>
              </a:r>
            </a:p>
          </p:txBody>
        </p:sp>
      </p:grpSp>
      <p:sp>
        <p:nvSpPr>
          <p:cNvPr id="11" name="PA_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custDataLst>
              <p:tags r:id="rId1"/>
            </p:custDataLst>
          </p:nvPr>
        </p:nvSpPr>
        <p:spPr>
          <a:xfrm>
            <a:off x="251520" y="2029755"/>
            <a:ext cx="5622048" cy="646329"/>
          </a:xfrm>
          <a:prstGeom prst="rect">
            <a:avLst/>
          </a:prstGeom>
          <a:noFill/>
        </p:spPr>
        <p:txBody>
          <a:bodyPr wrap="none" lIns="91438" tIns="45719" rIns="91438" bIns="45719" rtlCol="0">
            <a:spAutoFit/>
          </a:bodyPr>
          <a:lstStyle/>
          <a:p>
            <a:pPr algn="ctr"/>
            <a:r>
              <a:rPr lang="en-US" altLang="zh-CN"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LCD12864</a:t>
            </a:r>
            <a:r>
              <a:rPr lang="zh-CN" altLang="en-US"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rPr>
              <a:t>显示模块的使用</a:t>
            </a:r>
            <a:endParaRPr lang="en-US" altLang="zh-CN" sz="3600" kern="0" cap="all" dirty="0">
              <a:solidFill>
                <a:schemeClr val="bg2">
                  <a:lumMod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2027591" y="2891667"/>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3" name="矩形 12"/>
          <p:cNvSpPr/>
          <p:nvPr/>
        </p:nvSpPr>
        <p:spPr>
          <a:xfrm>
            <a:off x="2908805" y="2896902"/>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4" name="矩形 13"/>
          <p:cNvSpPr/>
          <p:nvPr/>
        </p:nvSpPr>
        <p:spPr>
          <a:xfrm>
            <a:off x="3774852" y="2896902"/>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5" name="矩形 14"/>
          <p:cNvSpPr/>
          <p:nvPr/>
        </p:nvSpPr>
        <p:spPr>
          <a:xfrm>
            <a:off x="4635053" y="2891666"/>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sp>
        <p:nvSpPr>
          <p:cNvPr id="16" name="矩形 15"/>
          <p:cNvSpPr/>
          <p:nvPr/>
        </p:nvSpPr>
        <p:spPr>
          <a:xfrm>
            <a:off x="1171622" y="2882832"/>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pitchFamily="34" charset="-122"/>
            </a:endParaRPr>
          </a:p>
        </p:txBody>
      </p:sp>
      <p:pic>
        <p:nvPicPr>
          <p:cNvPr id="3" name="图片 2">
            <a:extLst>
              <a:ext uri="{FF2B5EF4-FFF2-40B4-BE49-F238E27FC236}">
                <a16:creationId xmlns:a16="http://schemas.microsoft.com/office/drawing/2014/main" id="{39366E9B-0C0B-460E-901A-9D7E516B0E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361" y="123478"/>
            <a:ext cx="2664445" cy="4559337"/>
          </a:xfrm>
          <a:prstGeom prst="rect">
            <a:avLst/>
          </a:prstGeom>
        </p:spPr>
      </p:pic>
    </p:spTree>
    <p:extLst>
      <p:ext uri="{BB962C8B-B14F-4D97-AF65-F5344CB8AC3E}">
        <p14:creationId xmlns:p14="http://schemas.microsoft.com/office/powerpoint/2010/main" val="3072173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a:cxnSpLocks/>
          </p:cNvCxnSpPr>
          <p:nvPr>
            <p:custDataLst>
              <p:tags r:id="rId1"/>
            </p:custDataLst>
          </p:nvPr>
        </p:nvCxnSpPr>
        <p:spPr>
          <a:xfrm>
            <a:off x="4283968" y="2736578"/>
            <a:ext cx="3816424"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322798" y="2073476"/>
            <a:ext cx="4051101" cy="492443"/>
          </a:xfrm>
          <a:prstGeom prst="rect">
            <a:avLst/>
          </a:prstGeom>
        </p:spPr>
        <p:txBody>
          <a:bodyPr wrap="square" lIns="0" tIns="0" rIns="0" bIns="0">
            <a:spAutoFit/>
          </a:bodyPr>
          <a:lstStyle/>
          <a:p>
            <a:pPr algn="ctr">
              <a:defRPr/>
            </a:pPr>
            <a:r>
              <a:rPr lang="zh-CN" altLang="en-US" sz="3200" kern="0" dirty="0">
                <a:solidFill>
                  <a:srgbClr val="1F497D">
                    <a:lumMod val="75000"/>
                  </a:srgbClr>
                </a:solidFill>
                <a:latin typeface="Arial" panose="020B0604020202020204" pitchFamily="34" charset="0"/>
                <a:ea typeface="微软雅黑" panose="020B0503020204020204" pitchFamily="34" charset="-122"/>
                <a:cs typeface="+mn-ea"/>
                <a:sym typeface="Arial" panose="020B0604020202020204" pitchFamily="34" charset="0"/>
              </a:rPr>
              <a:t>程序实现</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a:spLocks/>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3" name="Freeform 6"/>
              <p:cNvSpPr>
                <a:spLocks/>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5" name="Freeform 9"/>
              <p:cNvSpPr>
                <a:spLocks/>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6" name="Freeform 10"/>
              <p:cNvSpPr>
                <a:spLocks/>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7" name="Freeform 11"/>
              <p:cNvSpPr>
                <a:spLocks/>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8" name="Freeform 12"/>
              <p:cNvSpPr>
                <a:spLocks/>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9" name="Freeform 13"/>
              <p:cNvSpPr>
                <a:spLocks/>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0" name="Freeform 14"/>
              <p:cNvSpPr>
                <a:spLocks/>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1" name="Freeform 15"/>
              <p:cNvSpPr>
                <a:spLocks/>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2" name="Freeform 16"/>
              <p:cNvSpPr>
                <a:spLocks/>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3" name="Freeform 17"/>
              <p:cNvSpPr>
                <a:spLocks/>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4" name="Freeform 18"/>
              <p:cNvSpPr>
                <a:spLocks/>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5" name="Freeform 19"/>
              <p:cNvSpPr>
                <a:spLocks/>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en-US" altLang="zh-CN" sz="2600" kern="0" dirty="0">
                  <a:solidFill>
                    <a:srgbClr val="4D4D4D"/>
                  </a:solidFill>
                  <a:cs typeface="Arial" panose="020B0604020202020204" pitchFamily="34" charset="0"/>
                </a:rPr>
                <a:t>03</a:t>
              </a:r>
              <a:endParaRPr lang="zh-CN" altLang="en-US" sz="1300" kern="0" dirty="0">
                <a:solidFill>
                  <a:srgbClr val="4D4D4D"/>
                </a:solidFill>
                <a:cs typeface="Arial" panose="020B060402020202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zh-CN" altLang="en-US" sz="2000" kern="0" dirty="0">
                  <a:solidFill>
                    <a:sysClr val="window" lastClr="FFFFFF"/>
                  </a:solidFill>
                  <a:cs typeface="Arial" panose="020B0604020202020204" pitchFamily="34" charset="0"/>
                </a:rPr>
                <a:t>章节</a:t>
              </a:r>
              <a:endParaRPr lang="en-US" altLang="zh-CN" sz="1000" kern="0" dirty="0">
                <a:solidFill>
                  <a:sysClr val="window" lastClr="FFFFFF"/>
                </a:solidFill>
                <a:cs typeface="Arial" panose="020B0604020202020204" pitchFamily="34" charset="0"/>
              </a:endParaRPr>
            </a:p>
            <a:p>
              <a:pPr algn="ctr">
                <a:buFont typeface="Arial" panose="020B0604020202020204" pitchFamily="34" charset="0"/>
                <a:buNone/>
                <a:defRPr/>
              </a:pPr>
              <a:r>
                <a:rPr lang="en-US" altLang="zh-CN" kern="0" dirty="0">
                  <a:solidFill>
                    <a:sysClr val="window" lastClr="FFFFFF"/>
                  </a:solidFill>
                  <a:cs typeface="Arial" panose="020B0604020202020204" pitchFamily="34" charset="0"/>
                </a:rPr>
                <a:t>PART</a:t>
              </a:r>
              <a:endParaRPr lang="en-US" altLang="zh-CN" sz="3800" kern="0" dirty="0">
                <a:solidFill>
                  <a:sysClr val="window" lastClr="FFFFFF"/>
                </a:solidFill>
                <a:cs typeface="Arial" panose="020B0604020202020204" pitchFamily="34" charset="0"/>
              </a:endParaRPr>
            </a:p>
          </p:txBody>
        </p:sp>
      </p:grpSp>
    </p:spTree>
    <p:extLst>
      <p:ext uri="{BB962C8B-B14F-4D97-AF65-F5344CB8AC3E}">
        <p14:creationId xmlns:p14="http://schemas.microsoft.com/office/powerpoint/2010/main" val="1613778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程序实现</a:t>
            </a:r>
          </a:p>
        </p:txBody>
      </p:sp>
      <p:pic>
        <p:nvPicPr>
          <p:cNvPr id="7" name="图片 6">
            <a:extLst>
              <a:ext uri="{FF2B5EF4-FFF2-40B4-BE49-F238E27FC236}">
                <a16:creationId xmlns:a16="http://schemas.microsoft.com/office/drawing/2014/main" id="{DA021706-BAD1-477D-A43C-FCAD03679A41}"/>
              </a:ext>
            </a:extLst>
          </p:cNvPr>
          <p:cNvPicPr>
            <a:picLocks noChangeAspect="1"/>
          </p:cNvPicPr>
          <p:nvPr/>
        </p:nvPicPr>
        <p:blipFill>
          <a:blip r:embed="rId3"/>
          <a:stretch>
            <a:fillRect/>
          </a:stretch>
        </p:blipFill>
        <p:spPr>
          <a:xfrm>
            <a:off x="827584" y="1076152"/>
            <a:ext cx="5512668" cy="2408511"/>
          </a:xfrm>
          <a:prstGeom prst="rect">
            <a:avLst/>
          </a:prstGeom>
        </p:spPr>
      </p:pic>
    </p:spTree>
    <p:extLst>
      <p:ext uri="{BB962C8B-B14F-4D97-AF65-F5344CB8AC3E}">
        <p14:creationId xmlns:p14="http://schemas.microsoft.com/office/powerpoint/2010/main" val="289691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程序实现</a:t>
            </a:r>
          </a:p>
        </p:txBody>
      </p:sp>
      <p:pic>
        <p:nvPicPr>
          <p:cNvPr id="6" name="图片 5">
            <a:extLst>
              <a:ext uri="{FF2B5EF4-FFF2-40B4-BE49-F238E27FC236}">
                <a16:creationId xmlns:a16="http://schemas.microsoft.com/office/drawing/2014/main" id="{4CE2D63A-2EDB-470C-ADF4-F041D41D282E}"/>
              </a:ext>
            </a:extLst>
          </p:cNvPr>
          <p:cNvPicPr>
            <a:picLocks noChangeAspect="1"/>
          </p:cNvPicPr>
          <p:nvPr/>
        </p:nvPicPr>
        <p:blipFill>
          <a:blip r:embed="rId3"/>
          <a:stretch>
            <a:fillRect/>
          </a:stretch>
        </p:blipFill>
        <p:spPr>
          <a:xfrm>
            <a:off x="395536" y="1124848"/>
            <a:ext cx="6842150" cy="2625382"/>
          </a:xfrm>
          <a:prstGeom prst="rect">
            <a:avLst/>
          </a:prstGeom>
        </p:spPr>
      </p:pic>
    </p:spTree>
    <p:extLst>
      <p:ext uri="{BB962C8B-B14F-4D97-AF65-F5344CB8AC3E}">
        <p14:creationId xmlns:p14="http://schemas.microsoft.com/office/powerpoint/2010/main" val="1957812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程序实现</a:t>
            </a:r>
          </a:p>
        </p:txBody>
      </p:sp>
      <p:pic>
        <p:nvPicPr>
          <p:cNvPr id="4" name="图片 3">
            <a:extLst>
              <a:ext uri="{FF2B5EF4-FFF2-40B4-BE49-F238E27FC236}">
                <a16:creationId xmlns:a16="http://schemas.microsoft.com/office/drawing/2014/main" id="{A7B0ED5C-DDC9-439D-AE38-03F26405D302}"/>
              </a:ext>
            </a:extLst>
          </p:cNvPr>
          <p:cNvPicPr>
            <a:picLocks noChangeAspect="1"/>
          </p:cNvPicPr>
          <p:nvPr/>
        </p:nvPicPr>
        <p:blipFill>
          <a:blip r:embed="rId3"/>
          <a:stretch>
            <a:fillRect/>
          </a:stretch>
        </p:blipFill>
        <p:spPr>
          <a:xfrm>
            <a:off x="683568" y="1067608"/>
            <a:ext cx="4955430" cy="2575899"/>
          </a:xfrm>
          <a:prstGeom prst="rect">
            <a:avLst/>
          </a:prstGeom>
        </p:spPr>
      </p:pic>
    </p:spTree>
    <p:extLst>
      <p:ext uri="{BB962C8B-B14F-4D97-AF65-F5344CB8AC3E}">
        <p14:creationId xmlns:p14="http://schemas.microsoft.com/office/powerpoint/2010/main" val="3343007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txBox="1">
            <a:spLocks/>
          </p:cNvSpPr>
          <p:nvPr/>
        </p:nvSpPr>
        <p:spPr>
          <a:xfrm>
            <a:off x="314977" y="1563638"/>
            <a:ext cx="5036974" cy="558490"/>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zh-CN" altLang="en-US" sz="1400" spc="300" dirty="0">
                <a:solidFill>
                  <a:prstClr val="black"/>
                </a:solidFill>
                <a:latin typeface="微软雅黑" pitchFamily="34" charset="-122"/>
                <a:ea typeface="微软雅黑" pitchFamily="34" charset="-122"/>
                <a:cs typeface="Arial" pitchFamily="34" charset="0"/>
              </a:rPr>
              <a:t>基于</a:t>
            </a:r>
            <a:r>
              <a:rPr lang="en-US" altLang="zh-CN" sz="1400" spc="300" dirty="0">
                <a:solidFill>
                  <a:prstClr val="black"/>
                </a:solidFill>
                <a:latin typeface="微软雅黑" pitchFamily="34" charset="-122"/>
                <a:ea typeface="微软雅黑" pitchFamily="34" charset="-122"/>
                <a:cs typeface="Arial" pitchFamily="34" charset="0"/>
              </a:rPr>
              <a:t>STC8H8K64U</a:t>
            </a:r>
            <a:r>
              <a:rPr lang="zh-CN" altLang="en-US" sz="1400" spc="300" dirty="0">
                <a:solidFill>
                  <a:prstClr val="black"/>
                </a:solidFill>
                <a:latin typeface="微软雅黑" pitchFamily="34" charset="-122"/>
                <a:ea typeface="微软雅黑" pitchFamily="34" charset="-122"/>
                <a:cs typeface="Arial" pitchFamily="34" charset="0"/>
              </a:rPr>
              <a:t>芯片的天问</a:t>
            </a:r>
            <a:r>
              <a:rPr lang="en-US" altLang="zh-CN" sz="1400" spc="300" dirty="0">
                <a:solidFill>
                  <a:prstClr val="black"/>
                </a:solidFill>
                <a:latin typeface="微软雅黑" pitchFamily="34" charset="-122"/>
                <a:ea typeface="微软雅黑" pitchFamily="34" charset="-122"/>
                <a:cs typeface="Arial" pitchFamily="34" charset="0"/>
              </a:rPr>
              <a:t>51</a:t>
            </a:r>
            <a:r>
              <a:rPr lang="zh-CN" altLang="en-US" sz="1400" spc="300" dirty="0">
                <a:solidFill>
                  <a:prstClr val="black"/>
                </a:solidFill>
                <a:latin typeface="微软雅黑" pitchFamily="34" charset="-122"/>
                <a:ea typeface="微软雅黑" pitchFamily="34" charset="-122"/>
                <a:cs typeface="Arial" pitchFamily="34" charset="0"/>
              </a:rPr>
              <a:t>图形化课程</a:t>
            </a:r>
          </a:p>
        </p:txBody>
      </p:sp>
      <p:sp>
        <p:nvSpPr>
          <p:cNvPr id="10" name="文本框 23"/>
          <p:cNvSpPr txBox="1"/>
          <p:nvPr/>
        </p:nvSpPr>
        <p:spPr>
          <a:xfrm>
            <a:off x="3280660" y="3236580"/>
            <a:ext cx="1676058" cy="299565"/>
          </a:xfrm>
          <a:prstGeom prst="rect">
            <a:avLst/>
          </a:prstGeom>
          <a:noFill/>
          <a:ln>
            <a:noFill/>
          </a:ln>
        </p:spPr>
        <p:txBody>
          <a:bodyPr/>
          <a:lstStyle>
            <a:defPPr>
              <a:defRPr lang="zh-CN"/>
            </a:defPPr>
            <a:lvl1pPr>
              <a:defRPr sz="1600"/>
            </a:lvl1pPr>
          </a:lstStyle>
          <a:p>
            <a:pPr algn="ctr"/>
            <a:r>
              <a:rPr lang="zh-CN" altLang="en-US" dirty="0">
                <a:solidFill>
                  <a:prstClr val="white"/>
                </a:solidFill>
                <a:ea typeface="微软雅黑" panose="020B0503020204020204" pitchFamily="34" charset="-122"/>
              </a:rPr>
              <a:t>时间：</a:t>
            </a:r>
            <a:r>
              <a:rPr lang="en-US" altLang="zh-CN" dirty="0">
                <a:solidFill>
                  <a:prstClr val="white"/>
                </a:solidFill>
                <a:ea typeface="微软雅黑" panose="020B0503020204020204" pitchFamily="34" charset="-122"/>
              </a:rPr>
              <a:t>X</a:t>
            </a:r>
            <a:r>
              <a:rPr lang="zh-CN" altLang="en-US" dirty="0">
                <a:solidFill>
                  <a:prstClr val="white"/>
                </a:solidFill>
                <a:ea typeface="微软雅黑" panose="020B0503020204020204" pitchFamily="34" charset="-122"/>
              </a:rPr>
              <a:t>年</a:t>
            </a:r>
            <a:r>
              <a:rPr lang="en-US" altLang="zh-CN" dirty="0">
                <a:solidFill>
                  <a:prstClr val="white"/>
                </a:solidFill>
                <a:ea typeface="微软雅黑" panose="020B0503020204020204" pitchFamily="34" charset="-122"/>
              </a:rPr>
              <a:t>XX</a:t>
            </a:r>
            <a:r>
              <a:rPr lang="zh-CN" altLang="en-US" dirty="0">
                <a:solidFill>
                  <a:prstClr val="white"/>
                </a:solidFill>
                <a:ea typeface="微软雅黑" panose="020B0503020204020204" pitchFamily="34" charset="-122"/>
              </a:rPr>
              <a:t>月</a:t>
            </a:r>
          </a:p>
        </p:txBody>
      </p:sp>
      <p:sp>
        <p:nvSpPr>
          <p:cNvPr id="11" name="PA_文本框 2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custDataLst>
              <p:tags r:id="rId1"/>
            </p:custDataLst>
          </p:nvPr>
        </p:nvSpPr>
        <p:spPr>
          <a:xfrm>
            <a:off x="524706" y="1999248"/>
            <a:ext cx="4698719" cy="769439"/>
          </a:xfrm>
          <a:prstGeom prst="rect">
            <a:avLst/>
          </a:prstGeom>
          <a:noFill/>
        </p:spPr>
        <p:txBody>
          <a:bodyPr wrap="none" lIns="91438" tIns="45719" rIns="91438" bIns="45719" rtlCol="0">
            <a:spAutoFit/>
          </a:bodyPr>
          <a:lstStyle/>
          <a:p>
            <a:pPr algn="ctr"/>
            <a:r>
              <a:rPr lang="en-US" altLang="zh-CN"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a:t>
            </a:r>
            <a:r>
              <a:rPr lang="zh-CN" altLang="en-US"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感谢您的聆听</a:t>
            </a:r>
            <a:r>
              <a:rPr lang="en-US" altLang="zh-CN" sz="4400" kern="0" cap="all"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rPr>
              <a:t>—</a:t>
            </a:r>
          </a:p>
        </p:txBody>
      </p:sp>
      <p:sp>
        <p:nvSpPr>
          <p:cNvPr id="12" name="矩形 11"/>
          <p:cNvSpPr/>
          <p:nvPr/>
        </p:nvSpPr>
        <p:spPr>
          <a:xfrm>
            <a:off x="1665527" y="2911854"/>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3" name="矩形 12"/>
          <p:cNvSpPr/>
          <p:nvPr/>
        </p:nvSpPr>
        <p:spPr>
          <a:xfrm>
            <a:off x="2546741" y="2917089"/>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4" name="矩形 13"/>
          <p:cNvSpPr/>
          <p:nvPr/>
        </p:nvSpPr>
        <p:spPr>
          <a:xfrm>
            <a:off x="3412788" y="2917089"/>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5" name="矩形 14"/>
          <p:cNvSpPr/>
          <p:nvPr/>
        </p:nvSpPr>
        <p:spPr>
          <a:xfrm>
            <a:off x="4272989" y="2911853"/>
            <a:ext cx="747840" cy="4571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16" name="矩形 15"/>
          <p:cNvSpPr/>
          <p:nvPr/>
        </p:nvSpPr>
        <p:spPr>
          <a:xfrm>
            <a:off x="809558" y="2903019"/>
            <a:ext cx="747840"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ea typeface="微软雅黑" panose="020B0503020204020204" pitchFamily="34" charset="-122"/>
            </a:endParaRPr>
          </a:p>
        </p:txBody>
      </p:sp>
      <p:sp>
        <p:nvSpPr>
          <p:cNvPr id="21" name="圆角矩形 20"/>
          <p:cNvSpPr/>
          <p:nvPr/>
        </p:nvSpPr>
        <p:spPr>
          <a:xfrm>
            <a:off x="917757" y="3251979"/>
            <a:ext cx="1761712" cy="307777"/>
          </a:xfrm>
          <a:prstGeom prst="roundRect">
            <a:avLst>
              <a:gd name="adj" fmla="val 50000"/>
            </a:avLst>
          </a:prstGeom>
          <a:solidFill>
            <a:srgbClr val="00926C"/>
          </a:solidFill>
          <a:ln>
            <a:noFill/>
          </a:ln>
        </p:spPr>
        <p:txBody>
          <a:bodyPr lIns="91438" tIns="45719" rIns="91438" bIns="45719"/>
          <a:lstStyle/>
          <a:p>
            <a:endParaRPr lang="zh-CN" altLang="en-US" dirty="0">
              <a:ea typeface="微软雅黑" panose="020B0503020204020204" pitchFamily="34" charset="-122"/>
            </a:endParaRPr>
          </a:p>
        </p:txBody>
      </p:sp>
      <p:sp>
        <p:nvSpPr>
          <p:cNvPr id="22" name="文本框 20"/>
          <p:cNvSpPr txBox="1"/>
          <p:nvPr/>
        </p:nvSpPr>
        <p:spPr>
          <a:xfrm>
            <a:off x="973244" y="3236588"/>
            <a:ext cx="1622805" cy="307775"/>
          </a:xfrm>
          <a:prstGeom prst="rect">
            <a:avLst/>
          </a:prstGeom>
          <a:noFill/>
        </p:spPr>
        <p:txBody>
          <a:bodyPr wrap="square" lIns="91438" tIns="45719" rIns="91438" bIns="45719" rtlCol="0">
            <a:spAutoFit/>
          </a:bodyPr>
          <a:lstStyle/>
          <a:p>
            <a:pPr algn="ctr"/>
            <a:r>
              <a:rPr lang="zh-CN" altLang="en-US" sz="1400" dirty="0">
                <a:solidFill>
                  <a:schemeClr val="bg1"/>
                </a:solidFill>
                <a:ea typeface="微软雅黑" panose="020B0503020204020204" pitchFamily="34" charset="-122"/>
              </a:rPr>
              <a:t>天问</a:t>
            </a:r>
            <a:r>
              <a:rPr lang="en-US" altLang="zh-CN" sz="1400" dirty="0">
                <a:solidFill>
                  <a:schemeClr val="bg1"/>
                </a:solidFill>
                <a:ea typeface="微软雅黑" panose="020B0503020204020204" pitchFamily="34" charset="-122"/>
              </a:rPr>
              <a:t>51</a:t>
            </a:r>
            <a:endParaRPr lang="zh-CN" altLang="en-US" sz="1400" dirty="0">
              <a:solidFill>
                <a:schemeClr val="bg1"/>
              </a:solidFill>
              <a:ea typeface="微软雅黑" panose="020B0503020204020204" pitchFamily="34" charset="-122"/>
            </a:endParaRPr>
          </a:p>
        </p:txBody>
      </p:sp>
      <p:grpSp>
        <p:nvGrpSpPr>
          <p:cNvPr id="23" name="组合 22"/>
          <p:cNvGrpSpPr/>
          <p:nvPr/>
        </p:nvGrpSpPr>
        <p:grpSpPr>
          <a:xfrm>
            <a:off x="3279772" y="3236588"/>
            <a:ext cx="1761712" cy="308411"/>
            <a:chOff x="6696860" y="5064787"/>
            <a:chExt cx="1567268" cy="316865"/>
          </a:xfrm>
          <a:solidFill>
            <a:schemeClr val="tx1">
              <a:lumMod val="65000"/>
              <a:lumOff val="35000"/>
            </a:schemeClr>
          </a:solidFill>
        </p:grpSpPr>
        <p:sp>
          <p:nvSpPr>
            <p:cNvPr id="24" name="圆角矩形 23"/>
            <p:cNvSpPr/>
            <p:nvPr/>
          </p:nvSpPr>
          <p:spPr>
            <a:xfrm>
              <a:off x="6696860" y="5065438"/>
              <a:ext cx="1567268" cy="316214"/>
            </a:xfrm>
            <a:prstGeom prst="roundRect">
              <a:avLst>
                <a:gd name="adj" fmla="val 50000"/>
              </a:avLst>
            </a:prstGeom>
            <a:solidFill>
              <a:schemeClr val="accent1"/>
            </a:solidFill>
            <a:ln>
              <a:noFill/>
            </a:ln>
          </p:spPr>
          <p:txBody>
            <a:bodyPr/>
            <a:lstStyle/>
            <a:p>
              <a:endParaRPr lang="zh-CN" altLang="en-US" sz="1600" dirty="0">
                <a:ea typeface="微软雅黑" panose="020B0503020204020204" pitchFamily="34" charset="-122"/>
              </a:endParaRPr>
            </a:p>
          </p:txBody>
        </p:sp>
        <p:sp>
          <p:nvSpPr>
            <p:cNvPr id="25" name="文本框 23"/>
            <p:cNvSpPr txBox="1"/>
            <p:nvPr/>
          </p:nvSpPr>
          <p:spPr>
            <a:xfrm>
              <a:off x="6734960" y="5064787"/>
              <a:ext cx="1491068" cy="307777"/>
            </a:xfrm>
            <a:prstGeom prst="rect">
              <a:avLst/>
            </a:prstGeom>
            <a:noFill/>
            <a:ln>
              <a:noFill/>
            </a:ln>
          </p:spPr>
          <p:txBody>
            <a:bodyPr/>
            <a:lstStyle>
              <a:defPPr>
                <a:defRPr lang="zh-CN"/>
              </a:defPPr>
              <a:lvl1pPr>
                <a:defRPr sz="1600"/>
              </a:lvl1pPr>
            </a:lstStyle>
            <a:p>
              <a:pPr algn="ctr"/>
              <a:r>
                <a:rPr lang="zh-CN" altLang="en-US" sz="1400" dirty="0">
                  <a:solidFill>
                    <a:schemeClr val="bg1"/>
                  </a:solidFill>
                  <a:ea typeface="微软雅黑" panose="020B0503020204020204" pitchFamily="34" charset="-122"/>
                </a:rPr>
                <a:t>单片机</a:t>
              </a:r>
            </a:p>
          </p:txBody>
        </p:sp>
      </p:grpSp>
      <p:pic>
        <p:nvPicPr>
          <p:cNvPr id="17" name="图片 16">
            <a:extLst>
              <a:ext uri="{FF2B5EF4-FFF2-40B4-BE49-F238E27FC236}">
                <a16:creationId xmlns:a16="http://schemas.microsoft.com/office/drawing/2014/main" id="{3E44101E-5837-4489-B712-CEF1D6CBB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361" y="123478"/>
            <a:ext cx="2664445" cy="4559337"/>
          </a:xfrm>
          <a:prstGeom prst="rect">
            <a:avLst/>
          </a:prstGeom>
        </p:spPr>
      </p:pic>
    </p:spTree>
    <p:extLst>
      <p:ext uri="{BB962C8B-B14F-4D97-AF65-F5344CB8AC3E}">
        <p14:creationId xmlns:p14="http://schemas.microsoft.com/office/powerpoint/2010/main" val="266151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3"/>
          <p:cNvSpPr/>
          <p:nvPr/>
        </p:nvSpPr>
        <p:spPr>
          <a:xfrm rot="2575115">
            <a:off x="623370" y="1401906"/>
            <a:ext cx="2474497" cy="2449008"/>
          </a:xfrm>
          <a:prstGeom prst="roundRect">
            <a:avLst/>
          </a:prstGeom>
          <a:no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75000"/>
                </a:schemeClr>
              </a:solidFill>
              <a:ea typeface="微软雅黑" panose="020B0503020204020204" pitchFamily="34" charset="-122"/>
            </a:endParaRPr>
          </a:p>
        </p:txBody>
      </p:sp>
      <p:sp>
        <p:nvSpPr>
          <p:cNvPr id="7" name="MH_SubTitle_1"/>
          <p:cNvSpPr/>
          <p:nvPr>
            <p:custDataLst>
              <p:tags r:id="rId1"/>
            </p:custDataLst>
          </p:nvPr>
        </p:nvSpPr>
        <p:spPr>
          <a:xfrm>
            <a:off x="4716016" y="1635646"/>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chemeClr val="accent1">
                <a:lumMod val="75000"/>
              </a:schemeClr>
            </a:solidFill>
            <a:prstDash val="solid"/>
          </a:ln>
          <a:effectLst/>
        </p:spPr>
        <p:txBody>
          <a:bodyPr lIns="0" tIns="0" rIns="0" bIns="0" anchor="ctr">
            <a:noAutofit/>
          </a:bodyPr>
          <a:lstStyle/>
          <a:p>
            <a:pPr lvl="0" algn="ctr">
              <a:defRPr/>
            </a:pPr>
            <a:r>
              <a:rPr lang="en-US" altLang="zh-CN"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LCD12864</a:t>
            </a:r>
            <a:r>
              <a:rPr lang="zh-CN" altLang="en-US" kern="0" dirty="0">
                <a:solidFill>
                  <a:schemeClr val="tx2">
                    <a:lumMod val="75000"/>
                  </a:schemeClr>
                </a:solidFill>
                <a:latin typeface="Arial" panose="020B0604020202020204" pitchFamily="34" charset="0"/>
                <a:ea typeface="微软雅黑" panose="020B0503020204020204" pitchFamily="34" charset="-122"/>
                <a:sym typeface="Arial" panose="020B0604020202020204" pitchFamily="34" charset="0"/>
              </a:rPr>
              <a:t>显示模块介绍</a:t>
            </a:r>
            <a:endParaRPr lang="zh-CN" altLang="en-US" sz="800" kern="0" dirty="0">
              <a:solidFill>
                <a:schemeClr val="tx2">
                  <a:lumMod val="75000"/>
                </a:schemeClr>
              </a:solidFill>
              <a:latin typeface="Arial" panose="020B0604020202020204" pitchFamily="34" charset="0"/>
              <a:ea typeface="微软雅黑" panose="020B0503020204020204" pitchFamily="34" charset="-122"/>
            </a:endParaRPr>
          </a:p>
        </p:txBody>
      </p:sp>
      <p:sp>
        <p:nvSpPr>
          <p:cNvPr id="8" name="MH_Other_1"/>
          <p:cNvSpPr/>
          <p:nvPr>
            <p:custDataLst>
              <p:tags r:id="rId2"/>
            </p:custDataLst>
          </p:nvPr>
        </p:nvSpPr>
        <p:spPr>
          <a:xfrm>
            <a:off x="4214789" y="1635646"/>
            <a:ext cx="571469" cy="572690"/>
          </a:xfrm>
          <a:prstGeom prst="ellipse">
            <a:avLst/>
          </a:prstGeom>
          <a:solidFill>
            <a:srgbClr val="FFFFFF"/>
          </a:solidFill>
          <a:ln w="57150" cap="flat" cmpd="sng" algn="ctr">
            <a:solidFill>
              <a:schemeClr val="tx2">
                <a:lumMod val="75000"/>
              </a:schemeClr>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1</a:t>
            </a:r>
          </a:p>
        </p:txBody>
      </p:sp>
      <p:sp>
        <p:nvSpPr>
          <p:cNvPr id="9" name="MH_SubTitle_2"/>
          <p:cNvSpPr/>
          <p:nvPr>
            <p:custDataLst>
              <p:tags r:id="rId3"/>
            </p:custDataLst>
          </p:nvPr>
        </p:nvSpPr>
        <p:spPr>
          <a:xfrm>
            <a:off x="4716016" y="2347639"/>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rgbClr val="007E5D"/>
            </a:solidFill>
            <a:prstDash val="solid"/>
          </a:ln>
          <a:effectLst/>
        </p:spPr>
        <p:txBody>
          <a:bodyPr lIns="0" tIns="0" rIns="0" bIns="0" anchor="ctr">
            <a:noAutofit/>
          </a:bodyPr>
          <a:lstStyle/>
          <a:p>
            <a:pPr lvl="0" algn="ctr">
              <a:defRPr/>
            </a:pPr>
            <a:r>
              <a:rPr lang="zh-CN" altLang="en-US" kern="0" dirty="0">
                <a:solidFill>
                  <a:srgbClr val="007E5D"/>
                </a:solidFill>
                <a:latin typeface="Arial" panose="020B0604020202020204" pitchFamily="34" charset="0"/>
                <a:ea typeface="微软雅黑" panose="020B0503020204020204" pitchFamily="34" charset="-122"/>
                <a:sym typeface="Arial" panose="020B0604020202020204" pitchFamily="34" charset="0"/>
              </a:rPr>
              <a:t>指令学习</a:t>
            </a:r>
          </a:p>
        </p:txBody>
      </p:sp>
      <p:sp>
        <p:nvSpPr>
          <p:cNvPr id="10" name="MH_Other_2"/>
          <p:cNvSpPr/>
          <p:nvPr>
            <p:custDataLst>
              <p:tags r:id="rId4"/>
            </p:custDataLst>
          </p:nvPr>
        </p:nvSpPr>
        <p:spPr>
          <a:xfrm>
            <a:off x="4214789" y="2347639"/>
            <a:ext cx="571469" cy="572690"/>
          </a:xfrm>
          <a:prstGeom prst="ellipse">
            <a:avLst/>
          </a:prstGeom>
          <a:solidFill>
            <a:srgbClr val="FFFFFF"/>
          </a:solidFill>
          <a:ln w="57150" cap="flat" cmpd="sng" algn="ctr">
            <a:solidFill>
              <a:srgbClr val="007E5D"/>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sym typeface="Arial" panose="020B0604020202020204" pitchFamily="34" charset="0"/>
              </a:rPr>
              <a:t>2</a:t>
            </a:r>
          </a:p>
        </p:txBody>
      </p:sp>
      <p:sp>
        <p:nvSpPr>
          <p:cNvPr id="11" name="MH_SubTitle_3"/>
          <p:cNvSpPr/>
          <p:nvPr>
            <p:custDataLst>
              <p:tags r:id="rId5"/>
            </p:custDataLst>
          </p:nvPr>
        </p:nvSpPr>
        <p:spPr>
          <a:xfrm>
            <a:off x="4716016" y="3059633"/>
            <a:ext cx="2908538" cy="57269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noFill/>
          <a:ln w="25400" cap="flat" cmpd="sng" algn="ctr">
            <a:solidFill>
              <a:srgbClr val="FF9999"/>
            </a:solidFill>
            <a:prstDash val="solid"/>
          </a:ln>
          <a:effectLst/>
        </p:spPr>
        <p:txBody>
          <a:bodyPr lIns="0" tIns="0" rIns="0" bIns="0" anchor="ctr">
            <a:noAutofit/>
          </a:bodyPr>
          <a:lstStyle/>
          <a:p>
            <a:pPr lvl="0" algn="ctr">
              <a:defRPr/>
            </a:pPr>
            <a:r>
              <a:rPr lang="zh-CN" altLang="en-US" sz="1600" kern="0" dirty="0">
                <a:solidFill>
                  <a:srgbClr val="FF9999"/>
                </a:solidFill>
                <a:latin typeface="Arial" panose="020B0604020202020204" pitchFamily="34" charset="0"/>
                <a:ea typeface="微软雅黑" panose="020B0503020204020204" pitchFamily="34" charset="-122"/>
                <a:sym typeface="Arial" panose="020B0604020202020204" pitchFamily="34" charset="0"/>
              </a:rPr>
              <a:t>程序实现</a:t>
            </a:r>
          </a:p>
        </p:txBody>
      </p:sp>
      <p:sp>
        <p:nvSpPr>
          <p:cNvPr id="12" name="MH_Other_3"/>
          <p:cNvSpPr/>
          <p:nvPr>
            <p:custDataLst>
              <p:tags r:id="rId6"/>
            </p:custDataLst>
          </p:nvPr>
        </p:nvSpPr>
        <p:spPr>
          <a:xfrm>
            <a:off x="4214789" y="3059633"/>
            <a:ext cx="571469" cy="572690"/>
          </a:xfrm>
          <a:prstGeom prst="ellipse">
            <a:avLst/>
          </a:prstGeom>
          <a:solidFill>
            <a:srgbClr val="FFFFFF"/>
          </a:solidFill>
          <a:ln w="57150" cap="flat" cmpd="sng" algn="ctr">
            <a:solidFill>
              <a:srgbClr val="FF9999"/>
            </a:solidFill>
            <a:prstDash val="solid"/>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a:ln>
                  <a:noFill/>
                </a:ln>
                <a:solidFill>
                  <a:srgbClr val="FF9999"/>
                </a:solidFill>
                <a:effectLst/>
                <a:uLnTx/>
                <a:uFillTx/>
                <a:latin typeface="Arial" panose="020B0604020202020204" pitchFamily="34" charset="0"/>
                <a:ea typeface="微软雅黑" panose="020B0503020204020204" pitchFamily="34" charset="-122"/>
                <a:sym typeface="Arial" panose="020B0604020202020204" pitchFamily="34" charset="0"/>
              </a:rPr>
              <a:t>3</a:t>
            </a:r>
          </a:p>
        </p:txBody>
      </p:sp>
      <p:sp>
        <p:nvSpPr>
          <p:cNvPr id="15" name="MH_Others_1"/>
          <p:cNvSpPr txBox="1"/>
          <p:nvPr>
            <p:custDataLst>
              <p:tags r:id="rId7"/>
            </p:custDataLst>
          </p:nvPr>
        </p:nvSpPr>
        <p:spPr>
          <a:xfrm>
            <a:off x="838786" y="2101715"/>
            <a:ext cx="2043664" cy="722289"/>
          </a:xfrm>
          <a:prstGeom prst="rect">
            <a:avLst/>
          </a:prstGeom>
          <a:noFill/>
        </p:spPr>
        <p:txBody>
          <a:bodyPr vert="horz"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47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目  录</a:t>
            </a:r>
          </a:p>
        </p:txBody>
      </p:sp>
      <p:sp>
        <p:nvSpPr>
          <p:cNvPr id="16" name="MH_Others_2"/>
          <p:cNvSpPr txBox="1"/>
          <p:nvPr>
            <p:custDataLst>
              <p:tags r:id="rId8"/>
            </p:custDataLst>
          </p:nvPr>
        </p:nvSpPr>
        <p:spPr>
          <a:xfrm>
            <a:off x="849108" y="2824003"/>
            <a:ext cx="2023020" cy="30642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rPr>
              <a:t>CONTENTS</a:t>
            </a:r>
            <a:endParaRPr kumimoji="0" lang="zh-CN" altLang="en-US" sz="2000" b="1" i="0" u="none" strike="noStrike" kern="0" cap="none" spc="0" normalizeH="0" baseline="0" noProof="0" dirty="0">
              <a:ln>
                <a:noFill/>
              </a:ln>
              <a:solidFill>
                <a:schemeClr val="tx2">
                  <a:lumMod val="75000"/>
                </a:scheme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28264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418383" y="2746588"/>
            <a:ext cx="2946611"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4224868" y="2142030"/>
            <a:ext cx="4523596" cy="492443"/>
          </a:xfrm>
          <a:prstGeom prst="rect">
            <a:avLst/>
          </a:prstGeom>
        </p:spPr>
        <p:txBody>
          <a:bodyPr wrap="square" lIns="0" tIns="0" rIns="0" bIns="0">
            <a:spAutoFit/>
          </a:bodyPr>
          <a:lstStyle/>
          <a:p>
            <a:pPr lvl="0" algn="ctr">
              <a:defRPr/>
            </a:pPr>
            <a:r>
              <a:rPr lang="en-US" altLang="zh-CN" sz="3200" kern="0"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LCD12864</a:t>
            </a:r>
            <a:r>
              <a:rPr lang="zh-CN" altLang="en-US" sz="3200" kern="0" dirty="0">
                <a:solidFill>
                  <a:schemeClr val="tx2">
                    <a:lumMod val="75000"/>
                  </a:schemeClr>
                </a:solidFill>
                <a:latin typeface="Arial" panose="020B0604020202020204" pitchFamily="34" charset="0"/>
                <a:ea typeface="微软雅黑" panose="020B0503020204020204" pitchFamily="34" charset="-122"/>
                <a:cs typeface="+mn-ea"/>
                <a:sym typeface="Arial" panose="020B0604020202020204" pitchFamily="34" charset="0"/>
              </a:rPr>
              <a:t>显示模块介绍</a:t>
            </a:r>
          </a:p>
        </p:txBody>
      </p:sp>
      <p:sp>
        <p:nvSpPr>
          <p:cNvPr id="4" name="TextBox 11"/>
          <p:cNvSpPr txBox="1"/>
          <p:nvPr/>
        </p:nvSpPr>
        <p:spPr>
          <a:xfrm>
            <a:off x="4418383" y="2803352"/>
            <a:ext cx="1495151" cy="234934"/>
          </a:xfrm>
          <a:prstGeom prst="rect">
            <a:avLst/>
          </a:prstGeom>
          <a:noFill/>
        </p:spPr>
        <p:txBody>
          <a:bodyPr wrap="none" lIns="65023" tIns="32511" rIns="65023" bIns="32511" rtlCol="0">
            <a:spAutoFit/>
          </a:bodyPr>
          <a:lstStyle/>
          <a:p>
            <a:pPr marL="121918" marR="0" lvl="1" indent="-12191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LCD12864</a:t>
            </a:r>
            <a:r>
              <a:rPr kumimoji="0" lang="zh-CN" altLang="en-US"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显示模块</a:t>
            </a:r>
            <a:endParaRPr kumimoji="0" lang="en-US" altLang="zh-CN" sz="1100" b="0" i="0" u="none" strike="noStrike" kern="0" cap="none" spc="0" normalizeH="0" baseline="0" noProof="0" dirty="0">
              <a:ln>
                <a:noFill/>
              </a:ln>
              <a:solidFill>
                <a:srgbClr val="007E5D"/>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TextBox 4"/>
          <p:cNvSpPr txBox="1"/>
          <p:nvPr/>
        </p:nvSpPr>
        <p:spPr>
          <a:xfrm>
            <a:off x="6043239" y="2803352"/>
            <a:ext cx="959748" cy="234934"/>
          </a:xfrm>
          <a:prstGeom prst="rect">
            <a:avLst/>
          </a:prstGeom>
          <a:noFill/>
        </p:spPr>
        <p:txBody>
          <a:bodyPr wrap="none" lIns="65023" tIns="32511" rIns="65023" bIns="32511" rtlCol="0">
            <a:spAutoFit/>
          </a:bodyPr>
          <a:lstStyle/>
          <a:p>
            <a:pPr marL="121918" lvl="1" indent="-121918">
              <a:buFont typeface="Arial" panose="020B0604020202020204" pitchFamily="34" charset="0"/>
              <a:buChar char="•"/>
              <a:defRPr/>
            </a:pPr>
            <a:r>
              <a:rPr lang="zh-CN" altLang="en-US" sz="1100" kern="0" dirty="0">
                <a:solidFill>
                  <a:srgbClr val="007E5D"/>
                </a:solidFill>
                <a:latin typeface="Arial" panose="020B0604020202020204" pitchFamily="34" charset="0"/>
                <a:ea typeface="微软雅黑" panose="020B0503020204020204" pitchFamily="34" charset="-122"/>
                <a:cs typeface="+mn-ea"/>
                <a:sym typeface="Arial" panose="020B0604020202020204" pitchFamily="34" charset="0"/>
              </a:rPr>
              <a:t>学习电路图</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a:spLocks/>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3" name="Freeform 6"/>
              <p:cNvSpPr>
                <a:spLocks/>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5" name="Freeform 9"/>
              <p:cNvSpPr>
                <a:spLocks/>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6" name="Freeform 10"/>
              <p:cNvSpPr>
                <a:spLocks/>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7" name="Freeform 11"/>
              <p:cNvSpPr>
                <a:spLocks/>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8" name="Freeform 12"/>
              <p:cNvSpPr>
                <a:spLocks/>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9" name="Freeform 13"/>
              <p:cNvSpPr>
                <a:spLocks/>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0" name="Freeform 14"/>
              <p:cNvSpPr>
                <a:spLocks/>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1" name="Freeform 15"/>
              <p:cNvSpPr>
                <a:spLocks/>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2" name="Freeform 16"/>
              <p:cNvSpPr>
                <a:spLocks/>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3" name="Freeform 17"/>
              <p:cNvSpPr>
                <a:spLocks/>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4" name="Freeform 18"/>
              <p:cNvSpPr>
                <a:spLocks/>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25" name="Freeform 19"/>
              <p:cNvSpPr>
                <a:spLocks/>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26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01</a:t>
              </a:r>
              <a:endParaRPr kumimoji="0" lang="zh-CN" altLang="en-US" sz="1300"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章节</a:t>
              </a:r>
              <a:endPar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a:p>
              <a:pPr marL="0" marR="0" lvl="0" indent="0" algn="ctr" defTabSz="91440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PART</a:t>
              </a:r>
              <a:endParaRPr kumimoji="0" lang="en-US" altLang="zh-CN" sz="3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grpSp>
    </p:spTree>
    <p:extLst>
      <p:ext uri="{BB962C8B-B14F-4D97-AF65-F5344CB8AC3E}">
        <p14:creationId xmlns:p14="http://schemas.microsoft.com/office/powerpoint/2010/main" val="1280853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2914580" cy="369332"/>
          </a:xfrm>
          <a:prstGeom prst="rect">
            <a:avLst/>
          </a:prstGeom>
          <a:noFill/>
        </p:spPr>
        <p:txBody>
          <a:bodyPr wrap="none" rtlCol="0">
            <a:spAutoFit/>
          </a:bodyPr>
          <a:lstStyle/>
          <a:p>
            <a:r>
              <a:rPr lang="en-US" altLang="zh-CN" dirty="0">
                <a:solidFill>
                  <a:schemeClr val="tx1">
                    <a:lumMod val="85000"/>
                    <a:lumOff val="15000"/>
                  </a:schemeClr>
                </a:solidFill>
                <a:latin typeface="微软雅黑" pitchFamily="34" charset="-122"/>
                <a:ea typeface="微软雅黑" pitchFamily="34" charset="-122"/>
              </a:rPr>
              <a:t>LCD12864</a:t>
            </a:r>
            <a:r>
              <a:rPr lang="zh-CN" altLang="en-US" dirty="0">
                <a:solidFill>
                  <a:schemeClr val="tx1">
                    <a:lumMod val="85000"/>
                    <a:lumOff val="15000"/>
                  </a:schemeClr>
                </a:solidFill>
                <a:latin typeface="微软雅黑" pitchFamily="34" charset="-122"/>
                <a:ea typeface="微软雅黑" pitchFamily="34" charset="-122"/>
              </a:rPr>
              <a:t>显示模块的介绍</a:t>
            </a:r>
          </a:p>
        </p:txBody>
      </p:sp>
      <p:sp>
        <p:nvSpPr>
          <p:cNvPr id="5" name="矩形 4"/>
          <p:cNvSpPr/>
          <p:nvPr/>
        </p:nvSpPr>
        <p:spPr>
          <a:xfrm>
            <a:off x="827584" y="843558"/>
            <a:ext cx="3126674" cy="372383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anchor="ctr"/>
          <a:lstStyle/>
          <a:p>
            <a:pPr algn="ctr"/>
            <a:endParaRPr lang="zh-CN" altLang="en-US" dirty="0">
              <a:solidFill>
                <a:prstClr val="white"/>
              </a:solidFill>
              <a:ea typeface="微软雅黑" panose="020B0503020204020204" pitchFamily="34" charset="-122"/>
            </a:endParaRPr>
          </a:p>
        </p:txBody>
      </p:sp>
      <p:pic>
        <p:nvPicPr>
          <p:cNvPr id="9" name="图片 8">
            <a:extLst>
              <a:ext uri="{FF2B5EF4-FFF2-40B4-BE49-F238E27FC236}">
                <a16:creationId xmlns:a16="http://schemas.microsoft.com/office/drawing/2014/main" id="{41CF3A40-2BF3-4612-A39C-9FB7FA693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382" y="821443"/>
            <a:ext cx="2185600" cy="3739948"/>
          </a:xfrm>
          <a:prstGeom prst="rect">
            <a:avLst/>
          </a:prstGeom>
        </p:spPr>
      </p:pic>
      <p:sp>
        <p:nvSpPr>
          <p:cNvPr id="89" name="矩形 88">
            <a:extLst>
              <a:ext uri="{FF2B5EF4-FFF2-40B4-BE49-F238E27FC236}">
                <a16:creationId xmlns:a16="http://schemas.microsoft.com/office/drawing/2014/main" id="{6F8CDE98-926B-48CD-8376-E74493D88748}"/>
              </a:ext>
            </a:extLst>
          </p:cNvPr>
          <p:cNvSpPr/>
          <p:nvPr/>
        </p:nvSpPr>
        <p:spPr>
          <a:xfrm>
            <a:off x="1310800" y="973605"/>
            <a:ext cx="1316983" cy="1358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直接箭头连接符 93">
            <a:extLst>
              <a:ext uri="{FF2B5EF4-FFF2-40B4-BE49-F238E27FC236}">
                <a16:creationId xmlns:a16="http://schemas.microsoft.com/office/drawing/2014/main" id="{788C354E-E123-4917-985A-E2F7A37FE34E}"/>
              </a:ext>
            </a:extLst>
          </p:cNvPr>
          <p:cNvCxnSpPr>
            <a:cxnSpLocks/>
          </p:cNvCxnSpPr>
          <p:nvPr/>
        </p:nvCxnSpPr>
        <p:spPr>
          <a:xfrm>
            <a:off x="2380910" y="1109475"/>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96">
            <a:extLst>
              <a:ext uri="{FF2B5EF4-FFF2-40B4-BE49-F238E27FC236}">
                <a16:creationId xmlns:a16="http://schemas.microsoft.com/office/drawing/2014/main" id="{EDDB25F2-F4C5-421F-B493-648A3E991AB2}"/>
              </a:ext>
            </a:extLst>
          </p:cNvPr>
          <p:cNvSpPr txBox="1"/>
          <p:nvPr/>
        </p:nvSpPr>
        <p:spPr>
          <a:xfrm>
            <a:off x="2830296" y="1181585"/>
            <a:ext cx="1123962" cy="276999"/>
          </a:xfrm>
          <a:prstGeom prst="rect">
            <a:avLst/>
          </a:prstGeom>
          <a:noFill/>
        </p:spPr>
        <p:txBody>
          <a:bodyPr wrap="none" rtlCol="0">
            <a:spAutoFit/>
          </a:bodyPr>
          <a:lstStyle/>
          <a:p>
            <a:r>
              <a:rPr lang="zh-CN" altLang="en-US" sz="1200" dirty="0">
                <a:solidFill>
                  <a:srgbClr val="FF0000"/>
                </a:solidFill>
              </a:rPr>
              <a:t>外接</a:t>
            </a:r>
            <a:r>
              <a:rPr lang="en-US" altLang="zh-CN" sz="1200" dirty="0">
                <a:solidFill>
                  <a:srgbClr val="FF0000"/>
                </a:solidFill>
              </a:rPr>
              <a:t>LCD12864</a:t>
            </a:r>
            <a:endParaRPr lang="zh-CN" altLang="en-US" sz="1200" dirty="0">
              <a:solidFill>
                <a:srgbClr val="FF0000"/>
              </a:solidFill>
            </a:endParaRPr>
          </a:p>
        </p:txBody>
      </p:sp>
      <p:sp>
        <p:nvSpPr>
          <p:cNvPr id="14" name="矩形 47">
            <a:extLst>
              <a:ext uri="{FF2B5EF4-FFF2-40B4-BE49-F238E27FC236}">
                <a16:creationId xmlns:a16="http://schemas.microsoft.com/office/drawing/2014/main" id="{2E93C48D-E4F0-49BD-9E5B-6F25D75956A2}"/>
              </a:ext>
            </a:extLst>
          </p:cNvPr>
          <p:cNvSpPr>
            <a:spLocks noChangeArrowheads="1"/>
          </p:cNvSpPr>
          <p:nvPr/>
        </p:nvSpPr>
        <p:spPr bwMode="auto">
          <a:xfrm>
            <a:off x="4139952" y="2080433"/>
            <a:ext cx="4610718" cy="1952836"/>
          </a:xfrm>
          <a:prstGeom prst="rect">
            <a:avLst/>
          </a:prstGeom>
          <a:noFill/>
          <a:ln>
            <a:noFill/>
          </a:ln>
        </p:spPr>
        <p:txBody>
          <a:bodyPr wrap="square" lIns="68573" tIns="34287" rIns="68573" bIns="34287">
            <a:spAutoFit/>
          </a:bodyPr>
          <a:lstStyle/>
          <a:p>
            <a:pPr defTabSz="685749">
              <a:lnSpc>
                <a:spcPct val="130000"/>
              </a:lnSpc>
              <a:spcAft>
                <a:spcPts val="375"/>
              </a:spcAft>
              <a:defRPr/>
            </a:pP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       LCD12864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是一种具有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4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位</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/8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位并行、</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2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线或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3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线串行多种接口方式，内部含有国标一级、二级简体中文字库的点阵图形液晶显示模块；其显示分辨率为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128×64,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内置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8192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个</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16*16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点汉字，和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128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个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16*8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点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ASCII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字符集。利用该模块灵活的接口方式和简单、方便的操作指令，可构成全中文人机交互图形界面。可以显示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8×4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行 </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16×16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点阵的汉字</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 </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也可完成图形显示</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低电压低功耗是其又一显著特点。由该模块构成的液晶显示方案与同类型的图形点阵液晶显示模块相比，不论硬件电路结构或显示程序都要简洁得多，且该模块的价格也略低于相同点阵的图形液晶模块。</a:t>
            </a:r>
          </a:p>
          <a:p>
            <a:pPr defTabSz="685749">
              <a:lnSpc>
                <a:spcPct val="130000"/>
              </a:lnSpc>
              <a:spcAft>
                <a:spcPts val="375"/>
              </a:spcAft>
              <a:defRPr/>
            </a:pPr>
            <a:endPar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endParaRPr>
          </a:p>
        </p:txBody>
      </p:sp>
      <p:pic>
        <p:nvPicPr>
          <p:cNvPr id="6" name="图片 5">
            <a:extLst>
              <a:ext uri="{FF2B5EF4-FFF2-40B4-BE49-F238E27FC236}">
                <a16:creationId xmlns:a16="http://schemas.microsoft.com/office/drawing/2014/main" id="{2C63E37C-E2C1-47FA-B04D-04E1D9038ECD}"/>
              </a:ext>
            </a:extLst>
          </p:cNvPr>
          <p:cNvPicPr>
            <a:picLocks noChangeAspect="1"/>
          </p:cNvPicPr>
          <p:nvPr/>
        </p:nvPicPr>
        <p:blipFill>
          <a:blip r:embed="rId4"/>
          <a:stretch>
            <a:fillRect/>
          </a:stretch>
        </p:blipFill>
        <p:spPr>
          <a:xfrm>
            <a:off x="4788024" y="209818"/>
            <a:ext cx="2534593" cy="1749601"/>
          </a:xfrm>
          <a:prstGeom prst="rect">
            <a:avLst/>
          </a:prstGeom>
        </p:spPr>
      </p:pic>
    </p:spTree>
    <p:extLst>
      <p:ext uri="{BB962C8B-B14F-4D97-AF65-F5344CB8AC3E}">
        <p14:creationId xmlns:p14="http://schemas.microsoft.com/office/powerpoint/2010/main" val="81519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877163"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itchFamily="34" charset="-122"/>
                <a:ea typeface="微软雅黑" pitchFamily="34" charset="-122"/>
              </a:rPr>
              <a:t>电路图</a:t>
            </a:r>
          </a:p>
        </p:txBody>
      </p:sp>
      <p:sp>
        <p:nvSpPr>
          <p:cNvPr id="32" name="矩形 3">
            <a:extLst>
              <a:ext uri="{FF2B5EF4-FFF2-40B4-BE49-F238E27FC236}">
                <a16:creationId xmlns:a16="http://schemas.microsoft.com/office/drawing/2014/main" id="{93FC6A4B-4381-4427-9C23-16A63826D47F}"/>
              </a:ext>
            </a:extLst>
          </p:cNvPr>
          <p:cNvSpPr>
            <a:spLocks noChangeArrowheads="1"/>
          </p:cNvSpPr>
          <p:nvPr/>
        </p:nvSpPr>
        <p:spPr bwMode="auto">
          <a:xfrm>
            <a:off x="5740433" y="1168817"/>
            <a:ext cx="2600953" cy="285585"/>
          </a:xfrm>
          <a:prstGeom prst="rect">
            <a:avLst/>
          </a:prstGeom>
          <a:noFill/>
          <a:ln>
            <a:noFill/>
          </a:ln>
        </p:spPr>
        <p:txBody>
          <a:bodyPr wrap="square" lIns="68573" tIns="34287" rIns="68573" bIns="34287">
            <a:spAutoFit/>
          </a:bodyPr>
          <a:lstStyle/>
          <a:p>
            <a:pPr>
              <a:lnSpc>
                <a:spcPct val="65000"/>
              </a:lnSpc>
              <a:defRPr/>
            </a:pPr>
            <a:r>
              <a:rPr lang="zh-CN" altLang="en-US" sz="2000" b="1" dirty="0">
                <a:solidFill>
                  <a:schemeClr val="tx1">
                    <a:lumMod val="75000"/>
                    <a:lumOff val="25000"/>
                  </a:schemeClr>
                </a:solidFill>
                <a:ea typeface="微软雅黑" panose="020B0503020204020204" pitchFamily="34" charset="-122"/>
                <a:cs typeface="+mn-ea"/>
              </a:rPr>
              <a:t>详细描述</a:t>
            </a:r>
          </a:p>
        </p:txBody>
      </p:sp>
      <p:sp>
        <p:nvSpPr>
          <p:cNvPr id="33" name="矩形 47">
            <a:extLst>
              <a:ext uri="{FF2B5EF4-FFF2-40B4-BE49-F238E27FC236}">
                <a16:creationId xmlns:a16="http://schemas.microsoft.com/office/drawing/2014/main" id="{5F6A0F82-BDD6-4934-9DB4-96CF5A8E3791}"/>
              </a:ext>
            </a:extLst>
          </p:cNvPr>
          <p:cNvSpPr>
            <a:spLocks noChangeArrowheads="1"/>
          </p:cNvSpPr>
          <p:nvPr/>
        </p:nvSpPr>
        <p:spPr bwMode="auto">
          <a:xfrm>
            <a:off x="5774071" y="1670784"/>
            <a:ext cx="4116273" cy="1255209"/>
          </a:xfrm>
          <a:prstGeom prst="rect">
            <a:avLst/>
          </a:prstGeom>
          <a:noFill/>
          <a:ln>
            <a:noFill/>
          </a:ln>
        </p:spPr>
        <p:txBody>
          <a:bodyPr wrap="square" lIns="68573" tIns="34287" rIns="68573" bIns="34287">
            <a:spAutoFit/>
          </a:bodyPr>
          <a:lstStyle/>
          <a:p>
            <a:pPr defTabSz="685749">
              <a:lnSpc>
                <a:spcPct val="130000"/>
              </a:lnSpc>
              <a:spcAft>
                <a:spcPts val="375"/>
              </a:spcAft>
              <a:defRPr/>
            </a:pP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从左图可以看出，数据端口在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P6</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端口，</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RS</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P13</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引脚</a:t>
            </a:r>
            <a:endPar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endParaRPr>
          </a:p>
          <a:p>
            <a:pPr defTabSz="685749">
              <a:lnSpc>
                <a:spcPct val="130000"/>
              </a:lnSpc>
              <a:spcAft>
                <a:spcPts val="375"/>
              </a:spcAft>
              <a:defRPr/>
            </a:pP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RW</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P10</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引脚，</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E</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P11</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引脚，</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RST</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P54</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引脚，</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VO</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接入</a:t>
            </a:r>
            <a:endPar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endParaRPr>
          </a:p>
          <a:p>
            <a:pPr defTabSz="685749">
              <a:lnSpc>
                <a:spcPct val="130000"/>
              </a:lnSpc>
              <a:spcAft>
                <a:spcPts val="375"/>
              </a:spcAft>
              <a:defRPr/>
            </a:pP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电位器</a:t>
            </a:r>
            <a:endPar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endParaRPr>
          </a:p>
          <a:p>
            <a:pPr defTabSz="685749">
              <a:lnSpc>
                <a:spcPct val="130000"/>
              </a:lnSpc>
              <a:spcAft>
                <a:spcPts val="375"/>
              </a:spcAft>
              <a:defRPr/>
            </a:pPr>
            <a:endPar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endParaRPr>
          </a:p>
          <a:p>
            <a:pPr defTabSz="685749">
              <a:lnSpc>
                <a:spcPct val="130000"/>
              </a:lnSpc>
              <a:spcAft>
                <a:spcPts val="375"/>
              </a:spcAft>
              <a:defRPr/>
            </a:pP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因为数据在</a:t>
            </a:r>
            <a:r>
              <a:rPr lang="en-US" altLang="zh-CN" sz="1000" dirty="0">
                <a:solidFill>
                  <a:schemeClr val="tx1">
                    <a:lumMod val="65000"/>
                    <a:lumOff val="35000"/>
                  </a:schemeClr>
                </a:solidFill>
                <a:latin typeface="微软雅黑" pitchFamily="34" charset="-122"/>
                <a:ea typeface="微软雅黑" pitchFamily="34" charset="-122"/>
                <a:sym typeface="微软雅黑" pitchFamily="34" charset="-122"/>
              </a:rPr>
              <a:t>P6</a:t>
            </a:r>
            <a:r>
              <a:rPr lang="zh-CN" altLang="en-US" sz="1000" dirty="0">
                <a:solidFill>
                  <a:schemeClr val="tx1">
                    <a:lumMod val="65000"/>
                    <a:lumOff val="35000"/>
                  </a:schemeClr>
                </a:solidFill>
                <a:latin typeface="微软雅黑" pitchFamily="34" charset="-122"/>
                <a:ea typeface="微软雅黑" pitchFamily="34" charset="-122"/>
                <a:sym typeface="微软雅黑" pitchFamily="34" charset="-122"/>
              </a:rPr>
              <a:t>端口，所以使用时需要关闭流水灯电源</a:t>
            </a:r>
          </a:p>
        </p:txBody>
      </p:sp>
      <p:sp>
        <p:nvSpPr>
          <p:cNvPr id="8" name="矩形 7">
            <a:extLst>
              <a:ext uri="{FF2B5EF4-FFF2-40B4-BE49-F238E27FC236}">
                <a16:creationId xmlns:a16="http://schemas.microsoft.com/office/drawing/2014/main" id="{8AC398F3-6810-4A72-8AEA-49C624326E81}"/>
              </a:ext>
            </a:extLst>
          </p:cNvPr>
          <p:cNvSpPr/>
          <p:nvPr/>
        </p:nvSpPr>
        <p:spPr>
          <a:xfrm>
            <a:off x="211685" y="860218"/>
            <a:ext cx="3126674" cy="3723831"/>
          </a:xfrm>
          <a:prstGeom prst="rect">
            <a:avLst/>
          </a:prstGeom>
          <a:solidFill>
            <a:srgbClr val="FF9999">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anchor="ctr"/>
          <a:lstStyle/>
          <a:p>
            <a:pPr algn="ctr"/>
            <a:endParaRPr lang="zh-CN" altLang="en-US" dirty="0">
              <a:solidFill>
                <a:prstClr val="white"/>
              </a:solidFill>
              <a:ea typeface="微软雅黑" panose="020B0503020204020204" pitchFamily="34" charset="-122"/>
            </a:endParaRPr>
          </a:p>
        </p:txBody>
      </p:sp>
      <p:pic>
        <p:nvPicPr>
          <p:cNvPr id="9" name="图片 8">
            <a:extLst>
              <a:ext uri="{FF2B5EF4-FFF2-40B4-BE49-F238E27FC236}">
                <a16:creationId xmlns:a16="http://schemas.microsoft.com/office/drawing/2014/main" id="{FE07D773-6A0A-42C3-B012-A81D71C466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108" y="878124"/>
            <a:ext cx="2271913" cy="3593037"/>
          </a:xfrm>
          <a:prstGeom prst="rect">
            <a:avLst/>
          </a:prstGeom>
        </p:spPr>
      </p:pic>
      <p:sp>
        <p:nvSpPr>
          <p:cNvPr id="10" name="矩形 9">
            <a:extLst>
              <a:ext uri="{FF2B5EF4-FFF2-40B4-BE49-F238E27FC236}">
                <a16:creationId xmlns:a16="http://schemas.microsoft.com/office/drawing/2014/main" id="{56A9FDEE-ECA8-4510-9BD1-5576F36A7ABD}"/>
              </a:ext>
            </a:extLst>
          </p:cNvPr>
          <p:cNvSpPr/>
          <p:nvPr/>
        </p:nvSpPr>
        <p:spPr>
          <a:xfrm>
            <a:off x="1449590" y="1131590"/>
            <a:ext cx="29973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a:extLst>
              <a:ext uri="{FF2B5EF4-FFF2-40B4-BE49-F238E27FC236}">
                <a16:creationId xmlns:a16="http://schemas.microsoft.com/office/drawing/2014/main" id="{12A56528-55E0-43C7-8D9E-D62E5C92A138}"/>
              </a:ext>
            </a:extLst>
          </p:cNvPr>
          <p:cNvCxnSpPr>
            <a:cxnSpLocks/>
          </p:cNvCxnSpPr>
          <p:nvPr/>
        </p:nvCxnSpPr>
        <p:spPr>
          <a:xfrm flipH="1">
            <a:off x="1139108" y="1275606"/>
            <a:ext cx="2880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4969CC16-D678-4B92-A28F-73CD623A474F}"/>
              </a:ext>
            </a:extLst>
          </p:cNvPr>
          <p:cNvSpPr txBox="1"/>
          <p:nvPr/>
        </p:nvSpPr>
        <p:spPr>
          <a:xfrm>
            <a:off x="416260" y="856834"/>
            <a:ext cx="932311" cy="1384995"/>
          </a:xfrm>
          <a:prstGeom prst="rect">
            <a:avLst/>
          </a:prstGeom>
          <a:noFill/>
        </p:spPr>
        <p:txBody>
          <a:bodyPr wrap="square" rtlCol="0">
            <a:spAutoFit/>
          </a:bodyPr>
          <a:lstStyle/>
          <a:p>
            <a:r>
              <a:rPr lang="en-US" altLang="zh-CN" sz="1400" dirty="0">
                <a:solidFill>
                  <a:srgbClr val="FF0000"/>
                </a:solidFill>
              </a:rPr>
              <a:t>LCD</a:t>
            </a:r>
          </a:p>
          <a:p>
            <a:r>
              <a:rPr lang="en-US" altLang="zh-CN" sz="1400" dirty="0">
                <a:solidFill>
                  <a:srgbClr val="FF0000"/>
                </a:solidFill>
              </a:rPr>
              <a:t>RS-P13</a:t>
            </a:r>
          </a:p>
          <a:p>
            <a:r>
              <a:rPr lang="en-US" altLang="zh-CN" sz="1400" dirty="0">
                <a:solidFill>
                  <a:srgbClr val="FF0000"/>
                </a:solidFill>
              </a:rPr>
              <a:t>R/W-P10</a:t>
            </a:r>
          </a:p>
          <a:p>
            <a:r>
              <a:rPr lang="en-US" altLang="zh-CN" sz="1400" dirty="0">
                <a:solidFill>
                  <a:srgbClr val="FF0000"/>
                </a:solidFill>
              </a:rPr>
              <a:t>E-P11</a:t>
            </a:r>
          </a:p>
          <a:p>
            <a:r>
              <a:rPr lang="en-US" altLang="zh-CN" sz="1400" dirty="0">
                <a:solidFill>
                  <a:srgbClr val="FF0000"/>
                </a:solidFill>
              </a:rPr>
              <a:t>D0-D7:</a:t>
            </a:r>
          </a:p>
          <a:p>
            <a:r>
              <a:rPr lang="en-US" altLang="zh-CN" sz="1400" dirty="0">
                <a:solidFill>
                  <a:srgbClr val="FF0000"/>
                </a:solidFill>
              </a:rPr>
              <a:t>P60-P67</a:t>
            </a:r>
            <a:endParaRPr lang="zh-CN" altLang="en-US" sz="1400" dirty="0">
              <a:solidFill>
                <a:srgbClr val="FF0000"/>
              </a:solidFill>
            </a:endParaRPr>
          </a:p>
        </p:txBody>
      </p:sp>
      <p:pic>
        <p:nvPicPr>
          <p:cNvPr id="5" name="图片 4">
            <a:extLst>
              <a:ext uri="{FF2B5EF4-FFF2-40B4-BE49-F238E27FC236}">
                <a16:creationId xmlns:a16="http://schemas.microsoft.com/office/drawing/2014/main" id="{944A7A3D-6EC2-4189-8A66-A869DD829BF8}"/>
              </a:ext>
            </a:extLst>
          </p:cNvPr>
          <p:cNvPicPr>
            <a:picLocks noChangeAspect="1"/>
          </p:cNvPicPr>
          <p:nvPr/>
        </p:nvPicPr>
        <p:blipFill>
          <a:blip r:embed="rId4"/>
          <a:stretch>
            <a:fillRect/>
          </a:stretch>
        </p:blipFill>
        <p:spPr>
          <a:xfrm>
            <a:off x="3729037" y="1042987"/>
            <a:ext cx="1685925" cy="3057525"/>
          </a:xfrm>
          <a:prstGeom prst="rect">
            <a:avLst/>
          </a:prstGeom>
        </p:spPr>
      </p:pic>
    </p:spTree>
    <p:extLst>
      <p:ext uri="{BB962C8B-B14F-4D97-AF65-F5344CB8AC3E}">
        <p14:creationId xmlns:p14="http://schemas.microsoft.com/office/powerpoint/2010/main" val="304830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4418383" y="2746588"/>
            <a:ext cx="2946611" cy="0"/>
          </a:xfrm>
          <a:prstGeom prst="line">
            <a:avLst/>
          </a:prstGeom>
          <a:noFill/>
          <a:ln w="12700" cap="flat" cmpd="sng" algn="ctr">
            <a:solidFill>
              <a:srgbClr val="FF9999"/>
            </a:solidFill>
            <a:prstDash val="solid"/>
            <a:miter lim="800000"/>
            <a:headEnd type="oval"/>
            <a:tailEnd type="oval"/>
          </a:ln>
          <a:effectLst/>
        </p:spPr>
      </p:cxnSp>
      <p:sp>
        <p:nvSpPr>
          <p:cNvPr id="3" name="矩形 2"/>
          <p:cNvSpPr/>
          <p:nvPr/>
        </p:nvSpPr>
        <p:spPr>
          <a:xfrm>
            <a:off x="3479369" y="2047760"/>
            <a:ext cx="4114057" cy="584775"/>
          </a:xfrm>
          <a:prstGeom prst="rect">
            <a:avLst/>
          </a:prstGeom>
        </p:spPr>
        <p:txBody>
          <a:bodyPr wrap="square" lIns="0" tIns="0" rIns="0" bIns="0">
            <a:spAutoFit/>
          </a:bodyPr>
          <a:lstStyle/>
          <a:p>
            <a:pPr algn="ctr">
              <a:defRPr/>
            </a:pPr>
            <a:r>
              <a:rPr lang="zh-CN" altLang="en-US" sz="3800" kern="0" dirty="0">
                <a:solidFill>
                  <a:srgbClr val="1F497D">
                    <a:lumMod val="75000"/>
                  </a:srgbClr>
                </a:solidFill>
                <a:latin typeface="Arial" panose="020B0604020202020204" pitchFamily="34" charset="0"/>
                <a:ea typeface="微软雅黑" panose="020B0503020204020204" pitchFamily="34" charset="-122"/>
                <a:cs typeface="+mn-ea"/>
                <a:sym typeface="Arial" panose="020B0604020202020204" pitchFamily="34" charset="0"/>
              </a:rPr>
              <a:t>指令学习</a:t>
            </a:r>
          </a:p>
        </p:txBody>
      </p:sp>
      <p:grpSp>
        <p:nvGrpSpPr>
          <p:cNvPr id="8" name="组合 7"/>
          <p:cNvGrpSpPr/>
          <p:nvPr/>
        </p:nvGrpSpPr>
        <p:grpSpPr>
          <a:xfrm>
            <a:off x="885191" y="1214887"/>
            <a:ext cx="2722413" cy="2902102"/>
            <a:chOff x="999059" y="1708340"/>
            <a:chExt cx="3828393" cy="4080857"/>
          </a:xfrm>
        </p:grpSpPr>
        <p:grpSp>
          <p:nvGrpSpPr>
            <p:cNvPr id="9" name="组合 8"/>
            <p:cNvGrpSpPr/>
            <p:nvPr/>
          </p:nvGrpSpPr>
          <p:grpSpPr>
            <a:xfrm>
              <a:off x="999059" y="1708340"/>
              <a:ext cx="3828393" cy="4080857"/>
              <a:chOff x="3835400" y="1789113"/>
              <a:chExt cx="1468438" cy="1565275"/>
            </a:xfrm>
          </p:grpSpPr>
          <p:sp>
            <p:nvSpPr>
              <p:cNvPr id="12" name="Freeform 5"/>
              <p:cNvSpPr>
                <a:spLocks/>
              </p:cNvSpPr>
              <p:nvPr/>
            </p:nvSpPr>
            <p:spPr bwMode="auto">
              <a:xfrm>
                <a:off x="40052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5" y="366"/>
                      <a:pt x="260" y="366"/>
                    </a:cubicBezTo>
                    <a:cubicBezTo>
                      <a:pt x="0" y="366"/>
                      <a:pt x="0" y="366"/>
                      <a:pt x="0" y="366"/>
                    </a:cubicBezTo>
                    <a:cubicBezTo>
                      <a:pt x="0" y="0"/>
                      <a:pt x="0" y="0"/>
                      <a:pt x="0" y="0"/>
                    </a:cubicBezTo>
                    <a:cubicBezTo>
                      <a:pt x="260" y="0"/>
                      <a:pt x="260" y="0"/>
                      <a:pt x="260" y="0"/>
                    </a:cubicBezTo>
                    <a:cubicBezTo>
                      <a:pt x="285" y="0"/>
                      <a:pt x="304" y="20"/>
                      <a:pt x="304" y="44"/>
                    </a:cubicBezTo>
                    <a:lnTo>
                      <a:pt x="304" y="3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3" name="Freeform 6"/>
              <p:cNvSpPr>
                <a:spLocks/>
              </p:cNvSpPr>
              <p:nvPr/>
            </p:nvSpPr>
            <p:spPr bwMode="auto">
              <a:xfrm>
                <a:off x="3967163" y="1789113"/>
                <a:ext cx="1298575" cy="1565275"/>
              </a:xfrm>
              <a:custGeom>
                <a:avLst/>
                <a:gdLst>
                  <a:gd name="T0" fmla="*/ 304 w 304"/>
                  <a:gd name="T1" fmla="*/ 322 h 366"/>
                  <a:gd name="T2" fmla="*/ 260 w 304"/>
                  <a:gd name="T3" fmla="*/ 366 h 366"/>
                  <a:gd name="T4" fmla="*/ 0 w 304"/>
                  <a:gd name="T5" fmla="*/ 366 h 366"/>
                  <a:gd name="T6" fmla="*/ 0 w 304"/>
                  <a:gd name="T7" fmla="*/ 0 h 366"/>
                  <a:gd name="T8" fmla="*/ 260 w 304"/>
                  <a:gd name="T9" fmla="*/ 0 h 366"/>
                  <a:gd name="T10" fmla="*/ 304 w 304"/>
                  <a:gd name="T11" fmla="*/ 44 h 366"/>
                  <a:gd name="T12" fmla="*/ 304 w 304"/>
                  <a:gd name="T13" fmla="*/ 322 h 366"/>
                </a:gdLst>
                <a:ahLst/>
                <a:cxnLst>
                  <a:cxn ang="0">
                    <a:pos x="T0" y="T1"/>
                  </a:cxn>
                  <a:cxn ang="0">
                    <a:pos x="T2" y="T3"/>
                  </a:cxn>
                  <a:cxn ang="0">
                    <a:pos x="T4" y="T5"/>
                  </a:cxn>
                  <a:cxn ang="0">
                    <a:pos x="T6" y="T7"/>
                  </a:cxn>
                  <a:cxn ang="0">
                    <a:pos x="T8" y="T9"/>
                  </a:cxn>
                  <a:cxn ang="0">
                    <a:pos x="T10" y="T11"/>
                  </a:cxn>
                  <a:cxn ang="0">
                    <a:pos x="T12" y="T13"/>
                  </a:cxn>
                </a:cxnLst>
                <a:rect l="0" t="0" r="r" b="b"/>
                <a:pathLst>
                  <a:path w="304" h="366">
                    <a:moveTo>
                      <a:pt x="304" y="322"/>
                    </a:moveTo>
                    <a:cubicBezTo>
                      <a:pt x="304" y="347"/>
                      <a:pt x="284" y="366"/>
                      <a:pt x="260" y="366"/>
                    </a:cubicBezTo>
                    <a:cubicBezTo>
                      <a:pt x="0" y="366"/>
                      <a:pt x="0" y="366"/>
                      <a:pt x="0" y="366"/>
                    </a:cubicBezTo>
                    <a:cubicBezTo>
                      <a:pt x="0" y="0"/>
                      <a:pt x="0" y="0"/>
                      <a:pt x="0" y="0"/>
                    </a:cubicBezTo>
                    <a:cubicBezTo>
                      <a:pt x="260" y="0"/>
                      <a:pt x="260" y="0"/>
                      <a:pt x="260" y="0"/>
                    </a:cubicBezTo>
                    <a:cubicBezTo>
                      <a:pt x="284" y="0"/>
                      <a:pt x="304" y="20"/>
                      <a:pt x="304" y="44"/>
                    </a:cubicBezTo>
                    <a:lnTo>
                      <a:pt x="304" y="322"/>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4" name="Rectangle 8"/>
              <p:cNvSpPr>
                <a:spLocks noChangeArrowheads="1"/>
              </p:cNvSpPr>
              <p:nvPr/>
            </p:nvSpPr>
            <p:spPr bwMode="auto">
              <a:xfrm>
                <a:off x="4318000" y="2117726"/>
                <a:ext cx="67468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5" name="Freeform 9"/>
              <p:cNvSpPr>
                <a:spLocks/>
              </p:cNvSpPr>
              <p:nvPr/>
            </p:nvSpPr>
            <p:spPr bwMode="auto">
              <a:xfrm>
                <a:off x="3835400" y="18399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6" name="Freeform 10"/>
              <p:cNvSpPr>
                <a:spLocks/>
              </p:cNvSpPr>
              <p:nvPr/>
            </p:nvSpPr>
            <p:spPr bwMode="auto">
              <a:xfrm>
                <a:off x="3835400" y="1976438"/>
                <a:ext cx="234950" cy="73025"/>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7" name="Freeform 11"/>
              <p:cNvSpPr>
                <a:spLocks/>
              </p:cNvSpPr>
              <p:nvPr/>
            </p:nvSpPr>
            <p:spPr bwMode="auto">
              <a:xfrm>
                <a:off x="3835400" y="21177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8" name="Freeform 12"/>
              <p:cNvSpPr>
                <a:spLocks/>
              </p:cNvSpPr>
              <p:nvPr/>
            </p:nvSpPr>
            <p:spPr bwMode="auto">
              <a:xfrm>
                <a:off x="3835400" y="22590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19" name="Freeform 13"/>
              <p:cNvSpPr>
                <a:spLocks/>
              </p:cNvSpPr>
              <p:nvPr/>
            </p:nvSpPr>
            <p:spPr bwMode="auto">
              <a:xfrm>
                <a:off x="3835400" y="23971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0" name="Freeform 14"/>
              <p:cNvSpPr>
                <a:spLocks/>
              </p:cNvSpPr>
              <p:nvPr/>
            </p:nvSpPr>
            <p:spPr bwMode="auto">
              <a:xfrm>
                <a:off x="3835400" y="25368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1" name="Freeform 15"/>
              <p:cNvSpPr>
                <a:spLocks/>
              </p:cNvSpPr>
              <p:nvPr/>
            </p:nvSpPr>
            <p:spPr bwMode="auto">
              <a:xfrm>
                <a:off x="3835400" y="26781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2" name="Freeform 16"/>
              <p:cNvSpPr>
                <a:spLocks/>
              </p:cNvSpPr>
              <p:nvPr/>
            </p:nvSpPr>
            <p:spPr bwMode="auto">
              <a:xfrm>
                <a:off x="3835400" y="28162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3" name="Freeform 17"/>
              <p:cNvSpPr>
                <a:spLocks/>
              </p:cNvSpPr>
              <p:nvPr/>
            </p:nvSpPr>
            <p:spPr bwMode="auto">
              <a:xfrm>
                <a:off x="3835400" y="2955926"/>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4"/>
                      <a:pt x="3" y="0"/>
                      <a:pt x="8" y="0"/>
                    </a:cubicBezTo>
                    <a:cubicBezTo>
                      <a:pt x="46" y="0"/>
                      <a:pt x="46" y="0"/>
                      <a:pt x="46" y="0"/>
                    </a:cubicBezTo>
                    <a:cubicBezTo>
                      <a:pt x="51" y="0"/>
                      <a:pt x="55" y="4"/>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4" name="Freeform 18"/>
              <p:cNvSpPr>
                <a:spLocks/>
              </p:cNvSpPr>
              <p:nvPr/>
            </p:nvSpPr>
            <p:spPr bwMode="auto">
              <a:xfrm>
                <a:off x="3835400" y="3097213"/>
                <a:ext cx="234950" cy="73025"/>
              </a:xfrm>
              <a:custGeom>
                <a:avLst/>
                <a:gdLst>
                  <a:gd name="T0" fmla="*/ 55 w 55"/>
                  <a:gd name="T1" fmla="*/ 8 h 17"/>
                  <a:gd name="T2" fmla="*/ 46 w 55"/>
                  <a:gd name="T3" fmla="*/ 17 h 17"/>
                  <a:gd name="T4" fmla="*/ 8 w 55"/>
                  <a:gd name="T5" fmla="*/ 17 h 17"/>
                  <a:gd name="T6" fmla="*/ 0 w 55"/>
                  <a:gd name="T7" fmla="*/ 8 h 17"/>
                  <a:gd name="T8" fmla="*/ 0 w 55"/>
                  <a:gd name="T9" fmla="*/ 8 h 17"/>
                  <a:gd name="T10" fmla="*/ 8 w 55"/>
                  <a:gd name="T11" fmla="*/ 0 h 17"/>
                  <a:gd name="T12" fmla="*/ 46 w 55"/>
                  <a:gd name="T13" fmla="*/ 0 h 17"/>
                  <a:gd name="T14" fmla="*/ 55 w 55"/>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8"/>
                    </a:moveTo>
                    <a:cubicBezTo>
                      <a:pt x="55" y="13"/>
                      <a:pt x="51" y="17"/>
                      <a:pt x="46" y="17"/>
                    </a:cubicBezTo>
                    <a:cubicBezTo>
                      <a:pt x="8" y="17"/>
                      <a:pt x="8" y="17"/>
                      <a:pt x="8" y="17"/>
                    </a:cubicBezTo>
                    <a:cubicBezTo>
                      <a:pt x="3" y="17"/>
                      <a:pt x="0" y="13"/>
                      <a:pt x="0" y="8"/>
                    </a:cubicBezTo>
                    <a:cubicBezTo>
                      <a:pt x="0" y="8"/>
                      <a:pt x="0" y="8"/>
                      <a:pt x="0" y="8"/>
                    </a:cubicBezTo>
                    <a:cubicBezTo>
                      <a:pt x="0" y="3"/>
                      <a:pt x="3" y="0"/>
                      <a:pt x="8" y="0"/>
                    </a:cubicBezTo>
                    <a:cubicBezTo>
                      <a:pt x="46" y="0"/>
                      <a:pt x="46" y="0"/>
                      <a:pt x="46" y="0"/>
                    </a:cubicBezTo>
                    <a:cubicBezTo>
                      <a:pt x="51" y="0"/>
                      <a:pt x="55" y="3"/>
                      <a:pt x="55" y="8"/>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sp>
            <p:nvSpPr>
              <p:cNvPr id="25" name="Freeform 19"/>
              <p:cNvSpPr>
                <a:spLocks/>
              </p:cNvSpPr>
              <p:nvPr/>
            </p:nvSpPr>
            <p:spPr bwMode="auto">
              <a:xfrm>
                <a:off x="3835400" y="3235326"/>
                <a:ext cx="234950" cy="71438"/>
              </a:xfrm>
              <a:custGeom>
                <a:avLst/>
                <a:gdLst>
                  <a:gd name="T0" fmla="*/ 55 w 55"/>
                  <a:gd name="T1" fmla="*/ 9 h 17"/>
                  <a:gd name="T2" fmla="*/ 46 w 55"/>
                  <a:gd name="T3" fmla="*/ 17 h 17"/>
                  <a:gd name="T4" fmla="*/ 8 w 55"/>
                  <a:gd name="T5" fmla="*/ 17 h 17"/>
                  <a:gd name="T6" fmla="*/ 0 w 55"/>
                  <a:gd name="T7" fmla="*/ 9 h 17"/>
                  <a:gd name="T8" fmla="*/ 0 w 55"/>
                  <a:gd name="T9" fmla="*/ 9 h 17"/>
                  <a:gd name="T10" fmla="*/ 8 w 55"/>
                  <a:gd name="T11" fmla="*/ 0 h 17"/>
                  <a:gd name="T12" fmla="*/ 46 w 55"/>
                  <a:gd name="T13" fmla="*/ 0 h 17"/>
                  <a:gd name="T14" fmla="*/ 55 w 55"/>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7">
                    <a:moveTo>
                      <a:pt x="55" y="9"/>
                    </a:moveTo>
                    <a:cubicBezTo>
                      <a:pt x="55" y="13"/>
                      <a:pt x="51" y="17"/>
                      <a:pt x="46" y="17"/>
                    </a:cubicBezTo>
                    <a:cubicBezTo>
                      <a:pt x="8" y="17"/>
                      <a:pt x="8" y="17"/>
                      <a:pt x="8" y="17"/>
                    </a:cubicBezTo>
                    <a:cubicBezTo>
                      <a:pt x="3" y="17"/>
                      <a:pt x="0" y="13"/>
                      <a:pt x="0" y="9"/>
                    </a:cubicBezTo>
                    <a:cubicBezTo>
                      <a:pt x="0" y="9"/>
                      <a:pt x="0" y="9"/>
                      <a:pt x="0" y="9"/>
                    </a:cubicBezTo>
                    <a:cubicBezTo>
                      <a:pt x="0" y="4"/>
                      <a:pt x="3" y="0"/>
                      <a:pt x="8" y="0"/>
                    </a:cubicBezTo>
                    <a:cubicBezTo>
                      <a:pt x="46" y="0"/>
                      <a:pt x="46" y="0"/>
                      <a:pt x="46" y="0"/>
                    </a:cubicBezTo>
                    <a:cubicBezTo>
                      <a:pt x="51" y="0"/>
                      <a:pt x="55" y="4"/>
                      <a:pt x="55" y="9"/>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8580" tIns="64290" rIns="128580" bIns="64290" numCol="1" anchor="t" anchorCtr="0" compatLnSpc="1">
                <a:prstTxWarp prst="textNoShape">
                  <a:avLst/>
                </a:prstTxWarp>
              </a:bodyPr>
              <a:lstStyle/>
              <a:p>
                <a:pPr>
                  <a:defRPr/>
                </a:pPr>
                <a:endParaRPr lang="zh-CN" altLang="en-US" kern="0" dirty="0">
                  <a:solidFill>
                    <a:sysClr val="windowText" lastClr="000000"/>
                  </a:solidFill>
                  <a:ea typeface="微软雅黑" panose="020B0503020204020204" pitchFamily="34" charset="-122"/>
                </a:endParaRPr>
              </a:p>
            </p:txBody>
          </p:sp>
        </p:grpSp>
        <p:sp>
          <p:nvSpPr>
            <p:cNvPr id="10" name="矩形 259"/>
            <p:cNvSpPr>
              <a:spLocks noChangeArrowheads="1"/>
            </p:cNvSpPr>
            <p:nvPr/>
          </p:nvSpPr>
          <p:spPr bwMode="auto">
            <a:xfrm>
              <a:off x="2306379" y="2775471"/>
              <a:ext cx="1656605" cy="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en-US" altLang="zh-CN" sz="2600" kern="0" dirty="0">
                  <a:solidFill>
                    <a:srgbClr val="4D4D4D"/>
                  </a:solidFill>
                  <a:cs typeface="Arial" panose="020B0604020202020204" pitchFamily="34" charset="0"/>
                </a:rPr>
                <a:t>02</a:t>
              </a:r>
              <a:endParaRPr lang="zh-CN" altLang="en-US" sz="1300" kern="0" dirty="0">
                <a:solidFill>
                  <a:srgbClr val="4D4D4D"/>
                </a:solidFill>
                <a:cs typeface="Arial" panose="020B0604020202020204" pitchFamily="34" charset="0"/>
              </a:endParaRPr>
            </a:p>
          </p:txBody>
        </p:sp>
        <p:sp>
          <p:nvSpPr>
            <p:cNvPr id="11" name="矩形 259"/>
            <p:cNvSpPr>
              <a:spLocks noChangeArrowheads="1"/>
            </p:cNvSpPr>
            <p:nvPr/>
          </p:nvSpPr>
          <p:spPr bwMode="auto">
            <a:xfrm>
              <a:off x="2385140" y="3684560"/>
              <a:ext cx="1577843" cy="126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defRPr/>
              </a:pPr>
              <a:r>
                <a:rPr lang="zh-CN" altLang="en-US" sz="2000" kern="0" dirty="0">
                  <a:solidFill>
                    <a:sysClr val="window" lastClr="FFFFFF"/>
                  </a:solidFill>
                  <a:cs typeface="Arial" panose="020B0604020202020204" pitchFamily="34" charset="0"/>
                </a:rPr>
                <a:t>章节</a:t>
              </a:r>
              <a:endParaRPr lang="en-US" altLang="zh-CN" sz="1000" kern="0" dirty="0">
                <a:solidFill>
                  <a:sysClr val="window" lastClr="FFFFFF"/>
                </a:solidFill>
                <a:cs typeface="Arial" panose="020B0604020202020204" pitchFamily="34" charset="0"/>
              </a:endParaRPr>
            </a:p>
            <a:p>
              <a:pPr algn="ctr">
                <a:buFont typeface="Arial" panose="020B0604020202020204" pitchFamily="34" charset="0"/>
                <a:buNone/>
                <a:defRPr/>
              </a:pPr>
              <a:r>
                <a:rPr lang="en-US" altLang="zh-CN" kern="0" dirty="0">
                  <a:solidFill>
                    <a:sysClr val="window" lastClr="FFFFFF"/>
                  </a:solidFill>
                  <a:cs typeface="Arial" panose="020B0604020202020204" pitchFamily="34" charset="0"/>
                </a:rPr>
                <a:t>PART</a:t>
              </a:r>
              <a:endParaRPr lang="en-US" altLang="zh-CN" sz="3800" kern="0" dirty="0">
                <a:solidFill>
                  <a:sysClr val="window" lastClr="FFFFFF"/>
                </a:solidFill>
                <a:cs typeface="Arial" panose="020B0604020202020204" pitchFamily="34" charset="0"/>
              </a:endParaRPr>
            </a:p>
          </p:txBody>
        </p:sp>
      </p:grpSp>
    </p:spTree>
    <p:extLst>
      <p:ext uri="{BB962C8B-B14F-4D97-AF65-F5344CB8AC3E}">
        <p14:creationId xmlns:p14="http://schemas.microsoft.com/office/powerpoint/2010/main" val="2226719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r>
              <a:rPr lang="zh-CN" altLang="en-US" dirty="0">
                <a:solidFill>
                  <a:schemeClr val="tx1">
                    <a:lumMod val="85000"/>
                    <a:lumOff val="15000"/>
                  </a:schemeClr>
                </a:solidFill>
                <a:latin typeface="微软雅黑" pitchFamily="34" charset="-122"/>
                <a:ea typeface="微软雅黑" pitchFamily="34" charset="-122"/>
              </a:rPr>
              <a:t>指令学习</a:t>
            </a:r>
          </a:p>
        </p:txBody>
      </p:sp>
      <p:sp>
        <p:nvSpPr>
          <p:cNvPr id="4" name="矩形 47">
            <a:extLst>
              <a:ext uri="{FF2B5EF4-FFF2-40B4-BE49-F238E27FC236}">
                <a16:creationId xmlns:a16="http://schemas.microsoft.com/office/drawing/2014/main" id="{070E872B-D7C4-4BAB-AB5D-5F743DD3A182}"/>
              </a:ext>
            </a:extLst>
          </p:cNvPr>
          <p:cNvSpPr>
            <a:spLocks noChangeArrowheads="1"/>
          </p:cNvSpPr>
          <p:nvPr/>
        </p:nvSpPr>
        <p:spPr bwMode="auto">
          <a:xfrm>
            <a:off x="3203848" y="1318904"/>
            <a:ext cx="4466838" cy="289304"/>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在显示</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类别指令中，用于初始化 </a:t>
            </a:r>
            <a:r>
              <a:rPr lang="en-US" altLang="zh-CN" sz="1100" dirty="0" smtClean="0">
                <a:solidFill>
                  <a:schemeClr val="tx1">
                    <a:lumMod val="65000"/>
                    <a:lumOff val="35000"/>
                  </a:schemeClr>
                </a:solidFill>
                <a:sym typeface="微软雅黑" pitchFamily="34" charset="-122"/>
              </a:rPr>
              <a:t>LCD12864</a:t>
            </a:r>
            <a:r>
              <a:rPr lang="zh-CN" altLang="en-US" sz="1100" dirty="0" smtClean="0">
                <a:solidFill>
                  <a:schemeClr val="tx1">
                    <a:lumMod val="65000"/>
                    <a:lumOff val="35000"/>
                  </a:schemeClr>
                </a:solidFill>
                <a:sym typeface="微软雅黑" pitchFamily="34" charset="-122"/>
              </a:rPr>
              <a:t>的</a:t>
            </a:r>
            <a:r>
              <a:rPr lang="zh-CN" altLang="en-US" sz="1100" dirty="0">
                <a:solidFill>
                  <a:schemeClr val="tx1">
                    <a:lumMod val="65000"/>
                    <a:lumOff val="35000"/>
                  </a:schemeClr>
                </a:solidFill>
                <a:sym typeface="微软雅黑" pitchFamily="34" charset="-122"/>
              </a:rPr>
              <a:t>控制引脚</a:t>
            </a:r>
          </a:p>
        </p:txBody>
      </p:sp>
      <p:sp>
        <p:nvSpPr>
          <p:cNvPr id="24" name="矩形 23">
            <a:extLst>
              <a:ext uri="{FF2B5EF4-FFF2-40B4-BE49-F238E27FC236}">
                <a16:creationId xmlns:a16="http://schemas.microsoft.com/office/drawing/2014/main" id="{CA100085-41AA-4D92-B9A9-F83E5184B7B1}"/>
              </a:ext>
            </a:extLst>
          </p:cNvPr>
          <p:cNvSpPr/>
          <p:nvPr/>
        </p:nvSpPr>
        <p:spPr>
          <a:xfrm>
            <a:off x="5940152" y="1851670"/>
            <a:ext cx="136815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47">
            <a:extLst>
              <a:ext uri="{FF2B5EF4-FFF2-40B4-BE49-F238E27FC236}">
                <a16:creationId xmlns:a16="http://schemas.microsoft.com/office/drawing/2014/main" id="{6EF592B7-E4BA-4D05-8511-9C3C678A5817}"/>
              </a:ext>
            </a:extLst>
          </p:cNvPr>
          <p:cNvSpPr>
            <a:spLocks noChangeArrowheads="1"/>
          </p:cNvSpPr>
          <p:nvPr/>
        </p:nvSpPr>
        <p:spPr bwMode="auto">
          <a:xfrm>
            <a:off x="3347864" y="1661480"/>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清屏</a:t>
            </a:r>
          </a:p>
        </p:txBody>
      </p:sp>
      <p:sp>
        <p:nvSpPr>
          <p:cNvPr id="29" name="矩形 47">
            <a:extLst>
              <a:ext uri="{FF2B5EF4-FFF2-40B4-BE49-F238E27FC236}">
                <a16:creationId xmlns:a16="http://schemas.microsoft.com/office/drawing/2014/main" id="{2330BEB5-D45B-4AC4-9D75-4305F41EFAA1}"/>
              </a:ext>
            </a:extLst>
          </p:cNvPr>
          <p:cNvSpPr>
            <a:spLocks noChangeArrowheads="1"/>
          </p:cNvSpPr>
          <p:nvPr/>
        </p:nvSpPr>
        <p:spPr bwMode="auto">
          <a:xfrm>
            <a:off x="4857303" y="2293552"/>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显示内置字库字符</a:t>
            </a:r>
          </a:p>
        </p:txBody>
      </p:sp>
      <p:pic>
        <p:nvPicPr>
          <p:cNvPr id="15" name="图片 14">
            <a:extLst>
              <a:ext uri="{FF2B5EF4-FFF2-40B4-BE49-F238E27FC236}">
                <a16:creationId xmlns:a16="http://schemas.microsoft.com/office/drawing/2014/main" id="{E7AF7865-DD72-48A3-AFE7-32368124A26F}"/>
              </a:ext>
            </a:extLst>
          </p:cNvPr>
          <p:cNvPicPr>
            <a:picLocks noChangeAspect="1"/>
          </p:cNvPicPr>
          <p:nvPr/>
        </p:nvPicPr>
        <p:blipFill>
          <a:blip r:embed="rId3"/>
          <a:stretch>
            <a:fillRect/>
          </a:stretch>
        </p:blipFill>
        <p:spPr>
          <a:xfrm>
            <a:off x="525927" y="745728"/>
            <a:ext cx="7416824" cy="618827"/>
          </a:xfrm>
          <a:prstGeom prst="rect">
            <a:avLst/>
          </a:prstGeom>
        </p:spPr>
      </p:pic>
      <p:pic>
        <p:nvPicPr>
          <p:cNvPr id="5" name="图片 4">
            <a:extLst>
              <a:ext uri="{FF2B5EF4-FFF2-40B4-BE49-F238E27FC236}">
                <a16:creationId xmlns:a16="http://schemas.microsoft.com/office/drawing/2014/main" id="{8032D130-C95B-4767-BF13-BA6C8FA47F78}"/>
              </a:ext>
            </a:extLst>
          </p:cNvPr>
          <p:cNvPicPr>
            <a:picLocks noChangeAspect="1"/>
          </p:cNvPicPr>
          <p:nvPr/>
        </p:nvPicPr>
        <p:blipFill>
          <a:blip r:embed="rId4"/>
          <a:stretch>
            <a:fillRect/>
          </a:stretch>
        </p:blipFill>
        <p:spPr>
          <a:xfrm>
            <a:off x="1979712" y="1582543"/>
            <a:ext cx="1333500" cy="485775"/>
          </a:xfrm>
          <a:prstGeom prst="rect">
            <a:avLst/>
          </a:prstGeom>
        </p:spPr>
      </p:pic>
      <p:pic>
        <p:nvPicPr>
          <p:cNvPr id="9" name="图片 8">
            <a:extLst>
              <a:ext uri="{FF2B5EF4-FFF2-40B4-BE49-F238E27FC236}">
                <a16:creationId xmlns:a16="http://schemas.microsoft.com/office/drawing/2014/main" id="{E5F77C85-AC74-44E8-93FE-A2870CDC25D9}"/>
              </a:ext>
            </a:extLst>
          </p:cNvPr>
          <p:cNvPicPr>
            <a:picLocks noChangeAspect="1"/>
          </p:cNvPicPr>
          <p:nvPr/>
        </p:nvPicPr>
        <p:blipFill>
          <a:blip r:embed="rId5"/>
          <a:stretch>
            <a:fillRect/>
          </a:stretch>
        </p:blipFill>
        <p:spPr>
          <a:xfrm>
            <a:off x="548467" y="2220926"/>
            <a:ext cx="4285714" cy="472441"/>
          </a:xfrm>
          <a:prstGeom prst="rect">
            <a:avLst/>
          </a:prstGeom>
        </p:spPr>
      </p:pic>
      <p:pic>
        <p:nvPicPr>
          <p:cNvPr id="13" name="图片 12">
            <a:extLst>
              <a:ext uri="{FF2B5EF4-FFF2-40B4-BE49-F238E27FC236}">
                <a16:creationId xmlns:a16="http://schemas.microsoft.com/office/drawing/2014/main" id="{59B18545-A312-480D-81CE-7479344727E1}"/>
              </a:ext>
            </a:extLst>
          </p:cNvPr>
          <p:cNvPicPr>
            <a:picLocks noChangeAspect="1"/>
          </p:cNvPicPr>
          <p:nvPr/>
        </p:nvPicPr>
        <p:blipFill>
          <a:blip r:embed="rId6"/>
          <a:stretch>
            <a:fillRect/>
          </a:stretch>
        </p:blipFill>
        <p:spPr>
          <a:xfrm>
            <a:off x="525927" y="2858365"/>
            <a:ext cx="5400600" cy="1437878"/>
          </a:xfrm>
          <a:prstGeom prst="rect">
            <a:avLst/>
          </a:prstGeom>
        </p:spPr>
      </p:pic>
      <p:sp>
        <p:nvSpPr>
          <p:cNvPr id="21" name="矩形 47">
            <a:extLst>
              <a:ext uri="{FF2B5EF4-FFF2-40B4-BE49-F238E27FC236}">
                <a16:creationId xmlns:a16="http://schemas.microsoft.com/office/drawing/2014/main" id="{151A0697-6046-4EDE-A2D8-C78ACA20A23D}"/>
              </a:ext>
            </a:extLst>
          </p:cNvPr>
          <p:cNvSpPr>
            <a:spLocks noChangeArrowheads="1"/>
          </p:cNvSpPr>
          <p:nvPr/>
        </p:nvSpPr>
        <p:spPr bwMode="auto">
          <a:xfrm>
            <a:off x="5292080" y="2925624"/>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显示内置字库字符串</a:t>
            </a:r>
          </a:p>
        </p:txBody>
      </p:sp>
      <p:sp>
        <p:nvSpPr>
          <p:cNvPr id="22" name="矩形 47">
            <a:extLst>
              <a:ext uri="{FF2B5EF4-FFF2-40B4-BE49-F238E27FC236}">
                <a16:creationId xmlns:a16="http://schemas.microsoft.com/office/drawing/2014/main" id="{F62235F2-CA76-45CA-88FF-1D1603F97B0A}"/>
              </a:ext>
            </a:extLst>
          </p:cNvPr>
          <p:cNvSpPr>
            <a:spLocks noChangeArrowheads="1"/>
          </p:cNvSpPr>
          <p:nvPr/>
        </p:nvSpPr>
        <p:spPr bwMode="auto">
          <a:xfrm>
            <a:off x="5074885" y="3416817"/>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显示内置字库数字</a:t>
            </a:r>
          </a:p>
        </p:txBody>
      </p:sp>
      <p:sp>
        <p:nvSpPr>
          <p:cNvPr id="23" name="矩形 47">
            <a:extLst>
              <a:ext uri="{FF2B5EF4-FFF2-40B4-BE49-F238E27FC236}">
                <a16:creationId xmlns:a16="http://schemas.microsoft.com/office/drawing/2014/main" id="{7299C721-8D11-4B8C-A3E5-BD04F560F678}"/>
              </a:ext>
            </a:extLst>
          </p:cNvPr>
          <p:cNvSpPr>
            <a:spLocks noChangeArrowheads="1"/>
          </p:cNvSpPr>
          <p:nvPr/>
        </p:nvSpPr>
        <p:spPr bwMode="auto">
          <a:xfrm>
            <a:off x="3706733" y="4344971"/>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49">
              <a:lnSpc>
                <a:spcPct val="130000"/>
              </a:lnSpc>
              <a:spcBef>
                <a:spcPct val="0"/>
              </a:spcBef>
              <a:buNone/>
              <a:defRPr/>
            </a:pPr>
            <a:r>
              <a:rPr lang="zh-CN" altLang="en-US" sz="1100" dirty="0">
                <a:solidFill>
                  <a:schemeClr val="tx1">
                    <a:lumMod val="65000"/>
                    <a:lumOff val="35000"/>
                  </a:schemeClr>
                </a:solidFill>
                <a:sym typeface="微软雅黑" pitchFamily="34" charset="-122"/>
              </a:rPr>
              <a:t>让</a:t>
            </a:r>
            <a:r>
              <a:rPr lang="en-US" altLang="zh-CN" sz="1100" dirty="0">
                <a:solidFill>
                  <a:schemeClr val="tx1">
                    <a:lumMod val="65000"/>
                    <a:lumOff val="35000"/>
                  </a:schemeClr>
                </a:solidFill>
                <a:sym typeface="微软雅黑" pitchFamily="34" charset="-122"/>
              </a:rPr>
              <a:t>LCD12864</a:t>
            </a:r>
            <a:r>
              <a:rPr lang="zh-CN" altLang="en-US" sz="1100" dirty="0">
                <a:solidFill>
                  <a:schemeClr val="tx1">
                    <a:lumMod val="65000"/>
                    <a:lumOff val="35000"/>
                  </a:schemeClr>
                </a:solidFill>
                <a:sym typeface="微软雅黑" pitchFamily="34" charset="-122"/>
              </a:rPr>
              <a:t>显示内置字库小数</a:t>
            </a:r>
          </a:p>
        </p:txBody>
      </p:sp>
    </p:spTree>
    <p:extLst>
      <p:ext uri="{BB962C8B-B14F-4D97-AF65-F5344CB8AC3E}">
        <p14:creationId xmlns:p14="http://schemas.microsoft.com/office/powerpoint/2010/main" val="2140778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指令学习</a:t>
            </a:r>
          </a:p>
        </p:txBody>
      </p:sp>
      <p:sp>
        <p:nvSpPr>
          <p:cNvPr id="24" name="矩形 23">
            <a:extLst>
              <a:ext uri="{FF2B5EF4-FFF2-40B4-BE49-F238E27FC236}">
                <a16:creationId xmlns:a16="http://schemas.microsoft.com/office/drawing/2014/main" id="{CA100085-41AA-4D92-B9A9-F83E5184B7B1}"/>
              </a:ext>
            </a:extLst>
          </p:cNvPr>
          <p:cNvSpPr/>
          <p:nvPr/>
        </p:nvSpPr>
        <p:spPr>
          <a:xfrm>
            <a:off x="5940152" y="1851670"/>
            <a:ext cx="136815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矩形 47">
            <a:extLst>
              <a:ext uri="{FF2B5EF4-FFF2-40B4-BE49-F238E27FC236}">
                <a16:creationId xmlns:a16="http://schemas.microsoft.com/office/drawing/2014/main" id="{6EF592B7-E4BA-4D05-8511-9C3C678A5817}"/>
              </a:ext>
            </a:extLst>
          </p:cNvPr>
          <p:cNvSpPr>
            <a:spLocks noChangeArrowheads="1"/>
          </p:cNvSpPr>
          <p:nvPr/>
        </p:nvSpPr>
        <p:spPr bwMode="auto">
          <a:xfrm>
            <a:off x="1904403" y="1432892"/>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清屏</a:t>
            </a:r>
          </a:p>
        </p:txBody>
      </p:sp>
      <p:sp>
        <p:nvSpPr>
          <p:cNvPr id="29" name="矩形 47">
            <a:extLst>
              <a:ext uri="{FF2B5EF4-FFF2-40B4-BE49-F238E27FC236}">
                <a16:creationId xmlns:a16="http://schemas.microsoft.com/office/drawing/2014/main" id="{2330BEB5-D45B-4AC4-9D75-4305F41EFAA1}"/>
              </a:ext>
            </a:extLst>
          </p:cNvPr>
          <p:cNvSpPr>
            <a:spLocks noChangeArrowheads="1"/>
          </p:cNvSpPr>
          <p:nvPr/>
        </p:nvSpPr>
        <p:spPr bwMode="auto">
          <a:xfrm>
            <a:off x="3509436" y="1924594"/>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在指定坐标显示点</a:t>
            </a:r>
          </a:p>
        </p:txBody>
      </p:sp>
      <p:pic>
        <p:nvPicPr>
          <p:cNvPr id="15" name="图片 14">
            <a:extLst>
              <a:ext uri="{FF2B5EF4-FFF2-40B4-BE49-F238E27FC236}">
                <a16:creationId xmlns:a16="http://schemas.microsoft.com/office/drawing/2014/main" id="{E7AF7865-DD72-48A3-AFE7-32368124A26F}"/>
              </a:ext>
            </a:extLst>
          </p:cNvPr>
          <p:cNvPicPr>
            <a:picLocks noChangeAspect="1"/>
          </p:cNvPicPr>
          <p:nvPr/>
        </p:nvPicPr>
        <p:blipFill>
          <a:blip r:embed="rId3"/>
          <a:stretch>
            <a:fillRect/>
          </a:stretch>
        </p:blipFill>
        <p:spPr>
          <a:xfrm>
            <a:off x="611560" y="624824"/>
            <a:ext cx="6854385" cy="571900"/>
          </a:xfrm>
          <a:prstGeom prst="rect">
            <a:avLst/>
          </a:prstGeom>
        </p:spPr>
      </p:pic>
      <p:pic>
        <p:nvPicPr>
          <p:cNvPr id="5" name="图片 4">
            <a:extLst>
              <a:ext uri="{FF2B5EF4-FFF2-40B4-BE49-F238E27FC236}">
                <a16:creationId xmlns:a16="http://schemas.microsoft.com/office/drawing/2014/main" id="{8032D130-C95B-4767-BF13-BA6C8FA47F78}"/>
              </a:ext>
            </a:extLst>
          </p:cNvPr>
          <p:cNvPicPr>
            <a:picLocks noChangeAspect="1"/>
          </p:cNvPicPr>
          <p:nvPr/>
        </p:nvPicPr>
        <p:blipFill>
          <a:blip r:embed="rId4"/>
          <a:stretch>
            <a:fillRect/>
          </a:stretch>
        </p:blipFill>
        <p:spPr>
          <a:xfrm>
            <a:off x="621350" y="1373924"/>
            <a:ext cx="1333500" cy="485775"/>
          </a:xfrm>
          <a:prstGeom prst="rect">
            <a:avLst/>
          </a:prstGeom>
        </p:spPr>
      </p:pic>
      <p:pic>
        <p:nvPicPr>
          <p:cNvPr id="6" name="图片 5">
            <a:extLst>
              <a:ext uri="{FF2B5EF4-FFF2-40B4-BE49-F238E27FC236}">
                <a16:creationId xmlns:a16="http://schemas.microsoft.com/office/drawing/2014/main" id="{66E28542-4FFD-46A1-84B8-46C5DCB0807C}"/>
              </a:ext>
            </a:extLst>
          </p:cNvPr>
          <p:cNvPicPr>
            <a:picLocks noChangeAspect="1"/>
          </p:cNvPicPr>
          <p:nvPr/>
        </p:nvPicPr>
        <p:blipFill>
          <a:blip r:embed="rId5"/>
          <a:stretch>
            <a:fillRect/>
          </a:stretch>
        </p:blipFill>
        <p:spPr>
          <a:xfrm>
            <a:off x="3551866" y="1401223"/>
            <a:ext cx="1559235" cy="396416"/>
          </a:xfrm>
          <a:prstGeom prst="rect">
            <a:avLst/>
          </a:prstGeom>
        </p:spPr>
      </p:pic>
      <p:sp>
        <p:nvSpPr>
          <p:cNvPr id="16" name="矩形 47">
            <a:extLst>
              <a:ext uri="{FF2B5EF4-FFF2-40B4-BE49-F238E27FC236}">
                <a16:creationId xmlns:a16="http://schemas.microsoft.com/office/drawing/2014/main" id="{1349ED0D-29E0-4C62-A40B-BDEBF98FDACF}"/>
              </a:ext>
            </a:extLst>
          </p:cNvPr>
          <p:cNvSpPr>
            <a:spLocks noChangeArrowheads="1"/>
          </p:cNvSpPr>
          <p:nvPr/>
        </p:nvSpPr>
        <p:spPr bwMode="auto">
          <a:xfrm>
            <a:off x="5083336" y="1465487"/>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更新显示</a:t>
            </a:r>
          </a:p>
        </p:txBody>
      </p:sp>
      <p:pic>
        <p:nvPicPr>
          <p:cNvPr id="11" name="图片 10">
            <a:extLst>
              <a:ext uri="{FF2B5EF4-FFF2-40B4-BE49-F238E27FC236}">
                <a16:creationId xmlns:a16="http://schemas.microsoft.com/office/drawing/2014/main" id="{D0DE1AF8-8DDD-4487-9E31-0CA1ECE497BF}"/>
              </a:ext>
            </a:extLst>
          </p:cNvPr>
          <p:cNvPicPr>
            <a:picLocks noChangeAspect="1"/>
          </p:cNvPicPr>
          <p:nvPr/>
        </p:nvPicPr>
        <p:blipFill>
          <a:blip r:embed="rId6"/>
          <a:stretch>
            <a:fillRect/>
          </a:stretch>
        </p:blipFill>
        <p:spPr>
          <a:xfrm>
            <a:off x="701580" y="1859699"/>
            <a:ext cx="2625570" cy="937101"/>
          </a:xfrm>
          <a:prstGeom prst="rect">
            <a:avLst/>
          </a:prstGeom>
        </p:spPr>
      </p:pic>
      <p:sp>
        <p:nvSpPr>
          <p:cNvPr id="25" name="矩形 47">
            <a:extLst>
              <a:ext uri="{FF2B5EF4-FFF2-40B4-BE49-F238E27FC236}">
                <a16:creationId xmlns:a16="http://schemas.microsoft.com/office/drawing/2014/main" id="{4653D023-4B74-44F6-9615-D096B0473498}"/>
              </a:ext>
            </a:extLst>
          </p:cNvPr>
          <p:cNvSpPr>
            <a:spLocks noChangeArrowheads="1"/>
          </p:cNvSpPr>
          <p:nvPr/>
        </p:nvSpPr>
        <p:spPr bwMode="auto">
          <a:xfrm>
            <a:off x="3509436" y="2476518"/>
            <a:ext cx="446683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在指定坐标清除点</a:t>
            </a:r>
          </a:p>
        </p:txBody>
      </p:sp>
      <p:pic>
        <p:nvPicPr>
          <p:cNvPr id="14" name="图片 13">
            <a:extLst>
              <a:ext uri="{FF2B5EF4-FFF2-40B4-BE49-F238E27FC236}">
                <a16:creationId xmlns:a16="http://schemas.microsoft.com/office/drawing/2014/main" id="{C5CC09AC-99C0-4DC3-8BB1-B59AE020DDAB}"/>
              </a:ext>
            </a:extLst>
          </p:cNvPr>
          <p:cNvPicPr>
            <a:picLocks noChangeAspect="1"/>
          </p:cNvPicPr>
          <p:nvPr/>
        </p:nvPicPr>
        <p:blipFill>
          <a:blip r:embed="rId7"/>
          <a:stretch>
            <a:fillRect/>
          </a:stretch>
        </p:blipFill>
        <p:spPr>
          <a:xfrm>
            <a:off x="611560" y="2919393"/>
            <a:ext cx="4816678" cy="2001390"/>
          </a:xfrm>
          <a:prstGeom prst="rect">
            <a:avLst/>
          </a:prstGeom>
        </p:spPr>
      </p:pic>
      <p:sp>
        <p:nvSpPr>
          <p:cNvPr id="4" name="矩形 47">
            <a:extLst>
              <a:ext uri="{FF2B5EF4-FFF2-40B4-BE49-F238E27FC236}">
                <a16:creationId xmlns:a16="http://schemas.microsoft.com/office/drawing/2014/main" id="{070E872B-D7C4-4BAB-AB5D-5F743DD3A182}"/>
              </a:ext>
            </a:extLst>
          </p:cNvPr>
          <p:cNvSpPr>
            <a:spLocks noChangeArrowheads="1"/>
          </p:cNvSpPr>
          <p:nvPr/>
        </p:nvSpPr>
        <p:spPr bwMode="auto">
          <a:xfrm>
            <a:off x="3684568" y="1101493"/>
            <a:ext cx="4775863" cy="289304"/>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在显示</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更多类别指令中，用于初始化 </a:t>
            </a:r>
            <a:r>
              <a:rPr kumimoji="0" lang="en-US" altLang="zh-CN" sz="1100" b="0" i="0" u="none" strike="noStrike" kern="1200" cap="none" spc="0" normalizeH="0" baseline="0" noProof="0" dirty="0" smtClean="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smtClean="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的</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控制引脚</a:t>
            </a:r>
          </a:p>
        </p:txBody>
      </p:sp>
      <p:sp>
        <p:nvSpPr>
          <p:cNvPr id="26" name="矩形 47">
            <a:extLst>
              <a:ext uri="{FF2B5EF4-FFF2-40B4-BE49-F238E27FC236}">
                <a16:creationId xmlns:a16="http://schemas.microsoft.com/office/drawing/2014/main" id="{94BDFD4C-A94D-4B78-A9ED-5C9537F28A0E}"/>
              </a:ext>
            </a:extLst>
          </p:cNvPr>
          <p:cNvSpPr>
            <a:spLocks noChangeArrowheads="1"/>
          </p:cNvSpPr>
          <p:nvPr/>
        </p:nvSpPr>
        <p:spPr bwMode="auto">
          <a:xfrm>
            <a:off x="5428238" y="3252176"/>
            <a:ext cx="4466838" cy="48794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在指定坐标显示字符、字符串、数字</a:t>
            </a:r>
            <a:endPar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endParaRPr>
          </a:p>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lang="zh-CN" altLang="en-US" sz="1100" dirty="0">
                <a:solidFill>
                  <a:prstClr val="black">
                    <a:lumMod val="65000"/>
                    <a:lumOff val="35000"/>
                  </a:prstClr>
                </a:solidFill>
                <a:sym typeface="微软雅黑" pitchFamily="34" charset="-122"/>
              </a:rPr>
              <a:t>小数和汉字</a:t>
            </a:r>
            <a:endPar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endParaRPr>
          </a:p>
        </p:txBody>
      </p:sp>
    </p:spTree>
    <p:extLst>
      <p:ext uri="{BB962C8B-B14F-4D97-AF65-F5344CB8AC3E}">
        <p14:creationId xmlns:p14="http://schemas.microsoft.com/office/powerpoint/2010/main" val="2652085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294" y="197427"/>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指令学习</a:t>
            </a:r>
          </a:p>
        </p:txBody>
      </p:sp>
      <p:sp>
        <p:nvSpPr>
          <p:cNvPr id="26" name="矩形 47">
            <a:extLst>
              <a:ext uri="{FF2B5EF4-FFF2-40B4-BE49-F238E27FC236}">
                <a16:creationId xmlns:a16="http://schemas.microsoft.com/office/drawing/2014/main" id="{94BDFD4C-A94D-4B78-A9ED-5C9537F28A0E}"/>
              </a:ext>
            </a:extLst>
          </p:cNvPr>
          <p:cNvSpPr>
            <a:spLocks noChangeArrowheads="1"/>
          </p:cNvSpPr>
          <p:nvPr/>
        </p:nvSpPr>
        <p:spPr bwMode="auto">
          <a:xfrm>
            <a:off x="1475656" y="3291830"/>
            <a:ext cx="5112568" cy="267888"/>
          </a:xfrm>
          <a:prstGeom prst="rect">
            <a:avLst/>
          </a:prstGeom>
          <a:noFill/>
          <a:ln>
            <a:noFill/>
          </a:ln>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marL="0" marR="0" lvl="0" indent="0" algn="l" defTabSz="685749" rtl="0" eaLnBrk="1" fontAlgn="auto" latinLnBrk="0" hangingPunct="1">
              <a:lnSpc>
                <a:spcPct val="130000"/>
              </a:lnSpc>
              <a:spcBef>
                <a:spcPct val="0"/>
              </a:spcBef>
              <a:spcAft>
                <a:spcPts val="0"/>
              </a:spcAft>
              <a:buClrTx/>
              <a:buSzTx/>
              <a:buFont typeface="Arial" charset="0"/>
              <a:buNone/>
              <a:tabLst/>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让</a:t>
            </a:r>
            <a:r>
              <a:rPr kumimoji="0" lang="en-US" altLang="zh-CN"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LCD12864</a:t>
            </a:r>
            <a:r>
              <a:rPr kumimoji="0" lang="zh-CN" altLang="en-US" sz="1100" b="0" i="0" u="none" strike="noStrike" kern="1200" cap="none" spc="0" normalizeH="0" baseline="0" noProof="0" dirty="0">
                <a:ln>
                  <a:noFill/>
                </a:ln>
                <a:solidFill>
                  <a:prstClr val="black">
                    <a:lumMod val="65000"/>
                    <a:lumOff val="35000"/>
                  </a:prstClr>
                </a:solidFill>
                <a:effectLst/>
                <a:uLnTx/>
                <a:uFillTx/>
                <a:latin typeface="微软雅黑" pitchFamily="34" charset="-122"/>
                <a:ea typeface="微软雅黑" pitchFamily="34" charset="-122"/>
                <a:cs typeface="+mn-cs"/>
                <a:sym typeface="微软雅黑" pitchFamily="34" charset="-122"/>
              </a:rPr>
              <a:t>在指定位置画线、绘制空心或实心矩形、圆、三角形</a:t>
            </a:r>
          </a:p>
        </p:txBody>
      </p:sp>
      <p:pic>
        <p:nvPicPr>
          <p:cNvPr id="7" name="图片 6">
            <a:extLst>
              <a:ext uri="{FF2B5EF4-FFF2-40B4-BE49-F238E27FC236}">
                <a16:creationId xmlns:a16="http://schemas.microsoft.com/office/drawing/2014/main" id="{DF5E634C-2D53-4C7D-8B04-C7E97D5A233C}"/>
              </a:ext>
            </a:extLst>
          </p:cNvPr>
          <p:cNvPicPr>
            <a:picLocks noChangeAspect="1"/>
          </p:cNvPicPr>
          <p:nvPr/>
        </p:nvPicPr>
        <p:blipFill>
          <a:blip r:embed="rId3"/>
          <a:stretch>
            <a:fillRect/>
          </a:stretch>
        </p:blipFill>
        <p:spPr>
          <a:xfrm>
            <a:off x="855122" y="987574"/>
            <a:ext cx="5649906" cy="2120512"/>
          </a:xfrm>
          <a:prstGeom prst="rect">
            <a:avLst/>
          </a:prstGeom>
        </p:spPr>
      </p:pic>
    </p:spTree>
    <p:extLst>
      <p:ext uri="{BB962C8B-B14F-4D97-AF65-F5344CB8AC3E}">
        <p14:creationId xmlns:p14="http://schemas.microsoft.com/office/powerpoint/2010/main" val="3075652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2008"/>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2.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3.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658</Words>
  <Application>Microsoft Office PowerPoint</Application>
  <PresentationFormat>全屏显示(16:9)</PresentationFormat>
  <Paragraphs>81</Paragraphs>
  <Slides>14</Slides>
  <Notes>14</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14</vt:i4>
      </vt:variant>
    </vt:vector>
  </HeadingPairs>
  <TitlesOfParts>
    <vt:vector size="21" baseType="lpstr">
      <vt:lpstr>宋体</vt:lpstr>
      <vt:lpstr>微软雅黑</vt:lpstr>
      <vt:lpstr>Arial</vt:lpstr>
      <vt:lpstr>Calibri</vt:lpstr>
      <vt:lpstr>Office 主题​​</vt:lpstr>
      <vt:lpstr>1_Office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好好搭搭</cp:lastModifiedBy>
  <cp:revision>58</cp:revision>
  <dcterms:created xsi:type="dcterms:W3CDTF">2017-08-04T05:39:09Z</dcterms:created>
  <dcterms:modified xsi:type="dcterms:W3CDTF">2021-02-07T03:24:07Z</dcterms:modified>
</cp:coreProperties>
</file>