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7" r:id="rId2"/>
    <p:sldMasterId id="2147483669" r:id="rId3"/>
    <p:sldMasterId id="2147483681" r:id="rId4"/>
  </p:sldMasterIdLst>
  <p:notesMasterIdLst>
    <p:notesMasterId r:id="rId18"/>
  </p:notesMasterIdLst>
  <p:sldIdLst>
    <p:sldId id="256" r:id="rId5"/>
    <p:sldId id="257" r:id="rId6"/>
    <p:sldId id="258" r:id="rId7"/>
    <p:sldId id="302" r:id="rId8"/>
    <p:sldId id="267" r:id="rId9"/>
    <p:sldId id="259" r:id="rId10"/>
    <p:sldId id="270" r:id="rId11"/>
    <p:sldId id="304" r:id="rId12"/>
    <p:sldId id="276" r:id="rId13"/>
    <p:sldId id="303" r:id="rId14"/>
    <p:sldId id="310" r:id="rId15"/>
    <p:sldId id="305" r:id="rId16"/>
    <p:sldId id="285" r:id="rId1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7E5D"/>
    <a:srgbClr val="0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9215" autoAdjust="0"/>
  </p:normalViewPr>
  <p:slideViewPr>
    <p:cSldViewPr>
      <p:cViewPr varScale="1">
        <p:scale>
          <a:sx n="135" d="100"/>
          <a:sy n="135" d="100"/>
        </p:scale>
        <p:origin x="906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C5B276FC-40CA-4FE8-B0AB-B83A8F9A0683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fld id="{BF37141F-B290-4B47-BA90-28DAE3B85FFD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758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7141F-B290-4B47-BA90-28DAE3B85FFD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F37141F-B290-4B47-BA90-28DAE3B85F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微软雅黑" panose="020B0503020204020204" pitchFamily="34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和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02412" y="1731661"/>
            <a:ext cx="8139178" cy="674375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4050" b="0" spc="600">
                <a:effectLst/>
                <a:latin typeface="+mn-ea"/>
                <a:ea typeface="+mn-ea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02444" y="2674144"/>
            <a:ext cx="8139113" cy="601028"/>
          </a:xfrm>
        </p:spPr>
        <p:txBody>
          <a:bodyPr lIns="101600" tIns="38100" rIns="76200" bIns="38100" anchor="ctr" anchorCtr="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800" u="none" strike="noStrike" kern="1200" cap="none" spc="200" normalizeH="0" baseline="0">
                <a:solidFill>
                  <a:schemeClr val="tx1"/>
                </a:solidFill>
                <a:uFillTx/>
                <a:latin typeface="+mn-ea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正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标题与图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630079" y="545783"/>
            <a:ext cx="2948940" cy="836295"/>
          </a:xfrm>
        </p:spPr>
        <p:txBody>
          <a:bodyPr anchor="ctr" anchorCtr="0"/>
          <a:lstStyle>
            <a:lvl1pPr>
              <a:defRPr sz="240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6" name="内容占位符 5"/>
          <p:cNvSpPr>
            <a:spLocks noGrp="1"/>
          </p:cNvSpPr>
          <p:nvPr>
            <p:ph idx="1" hasCustomPrompt="1"/>
          </p:nvPr>
        </p:nvSpPr>
        <p:spPr>
          <a:xfrm>
            <a:off x="3853815" y="545783"/>
            <a:ext cx="4629150" cy="4052411"/>
          </a:xfrm>
        </p:spPr>
        <p:txBody>
          <a:bodyPr/>
          <a:lstStyle>
            <a:lvl1pPr>
              <a:defRPr sz="1800">
                <a:latin typeface="+mn-ea"/>
                <a:ea typeface="+mn-ea"/>
              </a:defRPr>
            </a:lvl1pPr>
            <a:lvl2pPr marL="342900" indent="0">
              <a:buNone/>
              <a:defRPr sz="1800">
                <a:latin typeface="+mn-ea"/>
                <a:ea typeface="+mn-ea"/>
              </a:defRPr>
            </a:lvl2pPr>
            <a:lvl3pPr>
              <a:defRPr sz="1800">
                <a:latin typeface="+mn-ea"/>
                <a:ea typeface="+mn-ea"/>
              </a:defRPr>
            </a:lvl3pPr>
            <a:lvl4pPr>
              <a:defRPr sz="1800">
                <a:latin typeface="+mn-ea"/>
                <a:ea typeface="+mn-ea"/>
              </a:defRPr>
            </a:lvl4pPr>
            <a:lvl5pPr>
              <a:defRPr sz="1800">
                <a:latin typeface="+mn-ea"/>
                <a:ea typeface="+mn-ea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单击此处编辑正文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half" idx="2" hasCustomPrompt="1"/>
          </p:nvPr>
        </p:nvSpPr>
        <p:spPr>
          <a:xfrm>
            <a:off x="630079" y="1679734"/>
            <a:ext cx="2948940" cy="2918936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+mn-ea"/>
                <a:ea typeface="+mn-ea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  <a:p>
            <a:pPr lvl="0"/>
            <a:r>
              <a:rPr lang="zh-CN" altLang="en-US">
                <a:sym typeface="+mn-ea"/>
              </a:rPr>
              <a:t>单击此处编辑正文</a:t>
            </a:r>
          </a:p>
          <a:p>
            <a:pPr lvl="0"/>
            <a:r>
              <a:rPr lang="zh-CN" altLang="en-US">
                <a:sym typeface="+mn-ea"/>
              </a:rPr>
              <a:t>单击此处编辑正文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>
                <a:ea typeface="微软雅黑" panose="020B0503020204020204" pitchFamily="34" charset="-122"/>
              </a:defRPr>
            </a:lvl1pPr>
            <a:lvl2pPr>
              <a:defRPr sz="2400">
                <a:ea typeface="微软雅黑" panose="020B0503020204020204" pitchFamily="34" charset="-122"/>
              </a:defRPr>
            </a:lvl2pPr>
            <a:lvl3pPr>
              <a:defRPr sz="2000">
                <a:ea typeface="微软雅黑" panose="020B0503020204020204" pitchFamily="34" charset="-122"/>
              </a:defRPr>
            </a:lvl3pPr>
            <a:lvl4pPr>
              <a:defRPr sz="1800">
                <a:ea typeface="微软雅黑" panose="020B0503020204020204" pitchFamily="34" charset="-122"/>
              </a:defRPr>
            </a:lvl4pPr>
            <a:lvl5pPr>
              <a:defRPr sz="1800">
                <a:ea typeface="微软雅黑" panose="020B0503020204020204" pitchFamily="34" charset="-12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>
                <a:ea typeface="微软雅黑" panose="020B0503020204020204" pitchFamily="34" charset="-122"/>
              </a:defRPr>
            </a:lvl1pPr>
            <a:lvl2pPr>
              <a:defRPr sz="2000">
                <a:ea typeface="微软雅黑" panose="020B0503020204020204" pitchFamily="34" charset="-122"/>
              </a:defRPr>
            </a:lvl2pPr>
            <a:lvl3pPr>
              <a:defRPr sz="1800">
                <a:ea typeface="微软雅黑" panose="020B0503020204020204" pitchFamily="34" charset="-122"/>
              </a:defRPr>
            </a:lvl3pPr>
            <a:lvl4pPr>
              <a:defRPr sz="1600">
                <a:ea typeface="微软雅黑" panose="020B0503020204020204" pitchFamily="34" charset="-122"/>
              </a:defRPr>
            </a:lvl4pPr>
            <a:lvl5pPr>
              <a:defRPr sz="1600"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>
                <a:ea typeface="微软雅黑" panose="020B0503020204020204" pitchFamily="34" charset="-122"/>
              </a:defRPr>
            </a:lvl1pPr>
            <a:lvl2pPr>
              <a:defRPr sz="2800">
                <a:ea typeface="微软雅黑" panose="020B0503020204020204" pitchFamily="34" charset="-122"/>
              </a:defRPr>
            </a:lvl2pPr>
            <a:lvl3pPr>
              <a:defRPr sz="2400">
                <a:ea typeface="微软雅黑" panose="020B0503020204020204" pitchFamily="34" charset="-122"/>
              </a:defRPr>
            </a:lvl3pPr>
            <a:lvl4pPr>
              <a:defRPr sz="2000">
                <a:ea typeface="微软雅黑" panose="020B0503020204020204" pitchFamily="34" charset="-122"/>
              </a:defRPr>
            </a:lvl4pPr>
            <a:lvl5pPr>
              <a:defRPr sz="2000"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ea typeface="微软雅黑" panose="020B0503020204020204" pitchFamily="34" charset="-12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ea typeface="微软雅黑" panose="020B0503020204020204" pitchFamily="34" charset="-12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注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 hasCustomPrompt="1"/>
          </p:nvPr>
        </p:nvSpPr>
        <p:spPr>
          <a:xfrm>
            <a:off x="502444" y="4203859"/>
            <a:ext cx="8139113" cy="418624"/>
          </a:xfrm>
        </p:spPr>
        <p:txBody>
          <a:bodyPr/>
          <a:lstStyle>
            <a:lvl1pPr>
              <a:defRPr b="0">
                <a:latin typeface="+mn-ea"/>
                <a:ea typeface="+mn-ea"/>
              </a:defRPr>
            </a:lvl1pPr>
          </a:lstStyle>
          <a:p>
            <a:r>
              <a:rPr lang="zh-CN" altLang="en-US"/>
              <a:t>单击此处编辑正文</a:t>
            </a:r>
          </a:p>
        </p:txBody>
      </p:sp>
      <p:sp>
        <p:nvSpPr>
          <p:cNvPr id="8" name="内容占位符 7"/>
          <p:cNvSpPr>
            <a:spLocks noGrp="1"/>
          </p:cNvSpPr>
          <p:nvPr>
            <p:ph idx="1" hasCustomPrompt="1"/>
          </p:nvPr>
        </p:nvSpPr>
        <p:spPr>
          <a:xfrm>
            <a:off x="502444" y="481013"/>
            <a:ext cx="8139113" cy="3417094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>
            <a:lvl1pPr>
              <a:defRPr>
                <a:ea typeface="微软雅黑" panose="020B0503020204020204" pitchFamily="34" charset="-122"/>
              </a:defRPr>
            </a:lvl1pPr>
            <a:lvl2pPr>
              <a:defRPr>
                <a:ea typeface="微软雅黑" panose="020B0503020204020204" pitchFamily="34" charset="-122"/>
              </a:defRPr>
            </a:lvl2pPr>
            <a:lvl3pPr>
              <a:defRPr>
                <a:ea typeface="微软雅黑" panose="020B0503020204020204" pitchFamily="34" charset="-122"/>
              </a:defRPr>
            </a:lvl3pPr>
            <a:lvl4pPr>
              <a:defRPr>
                <a:ea typeface="微软雅黑" panose="020B0503020204020204" pitchFamily="34" charset="-122"/>
              </a:defRPr>
            </a:lvl4pPr>
            <a:lvl5pPr>
              <a:defRPr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>
                <a:solidFill>
                  <a:prstClr val="black"/>
                </a:solidFill>
              </a:rPr>
              <a:t>2021/2/22</a:t>
            </a:fld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>
                <a:solidFill>
                  <a:prstClr val="black"/>
                </a:solidFill>
              </a:rPr>
              <a:t>‹#›</a:t>
            </a:fld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单张大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7334" cy="5151120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3429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联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内容占位符 1"/>
          <p:cNvSpPr>
            <a:spLocks noGrp="1"/>
          </p:cNvSpPr>
          <p:nvPr>
            <p:ph sz="half" idx="2" hasCustomPrompt="1"/>
          </p:nvPr>
        </p:nvSpPr>
        <p:spPr>
          <a:xfrm>
            <a:off x="350996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单击此处编辑正文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half" idx="13" hasCustomPrompt="1"/>
          </p:nvPr>
        </p:nvSpPr>
        <p:spPr>
          <a:xfrm>
            <a:off x="4715828" y="423863"/>
            <a:ext cx="4050030" cy="4295775"/>
          </a:xfrm>
        </p:spPr>
        <p:txBody>
          <a:bodyPr vert="horz" lIns="101600" tIns="0" rIns="82550" bIns="0"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ea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</a:t>
            </a:r>
            <a:r>
              <a:rPr>
                <a:sym typeface="+mn-ea"/>
              </a:rPr>
              <a:t>正文</a:t>
            </a:r>
            <a:endParaRPr dirty="0">
              <a:sym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02412" y="467693"/>
            <a:ext cx="8139178" cy="674375"/>
          </a:xfrm>
        </p:spPr>
        <p:txBody>
          <a:bodyPr vert="horz" lIns="101600" tIns="38100" rIns="25400" bIns="38100" rtlCol="0" anchor="ctr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600" normalizeH="0" baseline="0" noProof="1" dirty="0">
                <a:solidFill>
                  <a:schemeClr val="tx1"/>
                </a:solidFill>
                <a:effectLst/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4B8BB031-C815-43A1-91A4-70C097789F18}" type="datetimeFigureOut">
              <a:rPr lang="zh-CN" altLang="en-US" smtClean="0"/>
              <a:t>2021/2/22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90AE0BBD-7060-4CC9-B8AE-40AFCB43D13C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760FBDFE-C587-4B4C-A407-44438C67B59E}" type="datetimeFigureOut">
              <a:rPr lang="zh-CN" altLang="en-US" smtClean="0"/>
              <a:t>2021/2/22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n-ea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标题 7"/>
          <p:cNvSpPr>
            <a:spLocks noGrp="1"/>
          </p:cNvSpPr>
          <p:nvPr>
            <p:ph type="title" hasCustomPrompt="1"/>
          </p:nvPr>
        </p:nvSpPr>
        <p:spPr>
          <a:xfrm>
            <a:off x="502412" y="435919"/>
            <a:ext cx="8139178" cy="486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ea"/>
                <a:ea typeface="+mn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idx="1" hasCustomPrompt="1"/>
          </p:nvPr>
        </p:nvSpPr>
        <p:spPr>
          <a:xfrm>
            <a:off x="502444" y="1131094"/>
            <a:ext cx="8139113" cy="3561874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单击此处编辑正文</a:t>
            </a:r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  <a:p>
            <a:pPr lvl="0"/>
            <a:r>
              <a:rPr lang="zh-CN" altLang="en-US" dirty="0">
                <a:sym typeface="+mn-ea"/>
              </a:rPr>
              <a:t>单击此处编辑正文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n-ea"/>
          <a:ea typeface="+mn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ea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478"/>
            <a:ext cx="504056" cy="57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37.xml"/><Relationship Id="rId1" Type="http://schemas.openxmlformats.org/officeDocument/2006/relationships/tags" Target="../tags/tag1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15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611560" y="1491630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STC16F40K128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6" name="圆角矩形 5"/>
          <p:cNvSpPr/>
          <p:nvPr/>
        </p:nvSpPr>
        <p:spPr>
          <a:xfrm>
            <a:off x="1214340" y="3302050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7" name="文本框 20"/>
          <p:cNvSpPr txBox="1"/>
          <p:nvPr/>
        </p:nvSpPr>
        <p:spPr>
          <a:xfrm>
            <a:off x="1269827" y="3286659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576355" y="3286659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9" name="圆角矩形 8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2154995" y="2050120"/>
            <a:ext cx="2031321" cy="64632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zh-CN" altLang="en-US" sz="3600" kern="0" cap="all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外部中断</a:t>
            </a:r>
            <a:endParaRPr lang="en-US" altLang="zh-CN" sz="3600" kern="0" cap="all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027591" y="2891667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908805" y="289690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774852" y="2896902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635053" y="2891666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1622" y="2882832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KEY1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按键中断控制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P41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LED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灯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290279F-5DD6-4919-BBC8-0724957B0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915566"/>
            <a:ext cx="3600400" cy="28263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程序对比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9FB081D3-781A-4281-83B7-F2AB4C86BED4}"/>
              </a:ext>
            </a:extLst>
          </p:cNvPr>
          <p:cNvSpPr txBox="1"/>
          <p:nvPr/>
        </p:nvSpPr>
        <p:spPr>
          <a:xfrm>
            <a:off x="1043608" y="3662877"/>
            <a:ext cx="1368152" cy="283829"/>
          </a:xfrm>
          <a:prstGeom prst="rect">
            <a:avLst/>
          </a:prstGeom>
          <a:solidFill>
            <a:srgbClr val="007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>
            <a:defPPr>
              <a:defRPr lang="zh-CN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b="1" dirty="0">
                <a:latin typeface="Calibri"/>
                <a:ea typeface="微软雅黑" panose="020B0503020204020204" pitchFamily="34" charset="-122"/>
              </a:rPr>
              <a:t>外部中断控制</a:t>
            </a: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9E3AC33B-ACEB-42B9-8EE1-736E9F9F3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997" y="1097889"/>
            <a:ext cx="3008362" cy="227776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949155C-8BE1-4494-9EED-05EC864F5B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884" y="1167450"/>
            <a:ext cx="2854113" cy="2112929"/>
          </a:xfrm>
          <a:prstGeom prst="rect">
            <a:avLst/>
          </a:prstGeom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B18BFA3B-8DEE-40FD-B2E5-32B14FA2E473}"/>
              </a:ext>
            </a:extLst>
          </p:cNvPr>
          <p:cNvSpPr txBox="1"/>
          <p:nvPr/>
        </p:nvSpPr>
        <p:spPr>
          <a:xfrm>
            <a:off x="3923928" y="3644968"/>
            <a:ext cx="1368152" cy="283829"/>
          </a:xfrm>
          <a:prstGeom prst="rect">
            <a:avLst/>
          </a:prstGeom>
          <a:solidFill>
            <a:srgbClr val="007E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6" tIns="34289" rIns="68576" bIns="34289" anchor="ctr"/>
          <a:lstStyle>
            <a:defPPr>
              <a:defRPr lang="zh-CN"/>
            </a:defPPr>
            <a:lvl1pPr algn="ctr">
              <a:defRPr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100" b="1" dirty="0">
                <a:latin typeface="Calibri"/>
                <a:ea typeface="微软雅黑" panose="020B0503020204020204" pitchFamily="34" charset="-122"/>
              </a:rPr>
              <a:t>主程序控制</a:t>
            </a:r>
            <a:endParaRPr kumimoji="0" lang="zh-CN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1" name="矩形 47">
            <a:extLst>
              <a:ext uri="{FF2B5EF4-FFF2-40B4-BE49-F238E27FC236}">
                <a16:creationId xmlns:a16="http://schemas.microsoft.com/office/drawing/2014/main" id="{EBA7E1A4-8512-4B64-BB6B-25F4DA95A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1333066"/>
            <a:ext cx="2090791" cy="903703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外部中断控制可以实时显示，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在主程序中还可以实现其他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程序。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126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464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KEY1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KEY2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按键中断控制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P60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亮与灭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62128F8-2CDA-44AC-843B-B28045DDC0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843558"/>
            <a:ext cx="3528392" cy="37311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 txBox="1"/>
          <p:nvPr/>
        </p:nvSpPr>
        <p:spPr>
          <a:xfrm>
            <a:off x="314977" y="1563638"/>
            <a:ext cx="5036974" cy="558490"/>
          </a:xfrm>
          <a:prstGeom prst="rect">
            <a:avLst/>
          </a:prstGeom>
        </p:spPr>
        <p:txBody>
          <a:bodyPr vert="horz" lIns="91417" tIns="45708" rIns="91417" bIns="45708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基于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STC16F40K128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芯片的天问</a:t>
            </a:r>
            <a:r>
              <a:rPr lang="en-US" altLang="zh-CN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51</a:t>
            </a:r>
            <a:r>
              <a:rPr lang="zh-CN" altLang="en-US" sz="1400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图形化课程</a:t>
            </a:r>
          </a:p>
        </p:txBody>
      </p:sp>
      <p:sp>
        <p:nvSpPr>
          <p:cNvPr id="10" name="文本框 23"/>
          <p:cNvSpPr txBox="1"/>
          <p:nvPr/>
        </p:nvSpPr>
        <p:spPr>
          <a:xfrm>
            <a:off x="3280660" y="3236580"/>
            <a:ext cx="1676058" cy="29956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defPPr>
              <a:defRPr lang="zh-CN"/>
            </a:defPPr>
            <a:lvl1pPr>
              <a:defRPr sz="1600"/>
            </a:lvl1pPr>
          </a:lstStyle>
          <a:p>
            <a:pPr algn="ctr"/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时间：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prstClr val="white"/>
                </a:solidFill>
                <a:ea typeface="微软雅黑" panose="020B0503020204020204" pitchFamily="34" charset="-122"/>
              </a:rPr>
              <a:t>XX</a:t>
            </a:r>
            <a:r>
              <a:rPr lang="zh-CN" altLang="en-US" dirty="0">
                <a:solidFill>
                  <a:prstClr val="white"/>
                </a:solidFill>
                <a:ea typeface="微软雅黑" panose="020B0503020204020204" pitchFamily="34" charset="-122"/>
              </a:rPr>
              <a:t>月</a:t>
            </a:r>
          </a:p>
        </p:txBody>
      </p:sp>
      <p:sp>
        <p:nvSpPr>
          <p:cNvPr id="11" name="PA_文本框 26" descr="e7d195523061f1c0deeec63e560781cfd59afb0ea006f2a87ABB68BF51EA6619813959095094C18C62A12F549504892A4AAA8C1554C6663626E05CA27F281A14E6983772AFC3FB97135759321DEA3D709AACD122C08E6ED1C77BAD4A88EF4CD28A80260D8F97957F436F83C1F553EF0169027D0DBFA7A77088E1513DBDFC101C4B4DFF310B01A5021663E46B6BC2AAB5"/>
          <p:cNvSpPr txBox="1"/>
          <p:nvPr>
            <p:custDataLst>
              <p:tags r:id="rId1"/>
            </p:custDataLst>
          </p:nvPr>
        </p:nvSpPr>
        <p:spPr>
          <a:xfrm>
            <a:off x="524706" y="1999248"/>
            <a:ext cx="4698719" cy="769439"/>
          </a:xfrm>
          <a:prstGeom prst="rect">
            <a:avLst/>
          </a:prstGeom>
          <a:noFill/>
        </p:spPr>
        <p:txBody>
          <a:bodyPr wrap="none" lIns="91438" tIns="45719" rIns="91438" bIns="45719" rtlCol="0">
            <a:spAutoFit/>
          </a:bodyPr>
          <a:lstStyle/>
          <a:p>
            <a:pPr algn="ctr"/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  <a:r>
              <a:rPr lang="zh-CN" altLang="en-US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感谢您的聆听</a:t>
            </a:r>
            <a:r>
              <a:rPr lang="en-US" altLang="zh-CN" sz="4400" kern="0" cap="all" dirty="0">
                <a:solidFill>
                  <a:srgbClr val="EEECE1">
                    <a:lumMod val="2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—</a:t>
            </a:r>
          </a:p>
        </p:txBody>
      </p:sp>
      <p:sp>
        <p:nvSpPr>
          <p:cNvPr id="12" name="矩形 11"/>
          <p:cNvSpPr/>
          <p:nvPr/>
        </p:nvSpPr>
        <p:spPr>
          <a:xfrm>
            <a:off x="1665527" y="2911854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46741" y="291708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412788" y="2917089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272989" y="2911853"/>
            <a:ext cx="747840" cy="4571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9558" y="2903019"/>
            <a:ext cx="747840" cy="4571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black"/>
              </a:solidFill>
              <a:ea typeface="微软雅黑" panose="020B0503020204020204" pitchFamily="34" charset="-122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917757" y="3251979"/>
            <a:ext cx="1761712" cy="307777"/>
          </a:xfrm>
          <a:prstGeom prst="roundRect">
            <a:avLst>
              <a:gd name="adj" fmla="val 50000"/>
            </a:avLst>
          </a:prstGeom>
          <a:solidFill>
            <a:srgbClr val="00926C"/>
          </a:solidFill>
          <a:ln>
            <a:noFill/>
          </a:ln>
        </p:spPr>
        <p:txBody>
          <a:bodyPr lIns="91438" tIns="45719" rIns="91438" bIns="45719"/>
          <a:lstStyle/>
          <a:p>
            <a:endParaRPr lang="zh-CN" altLang="en-US" dirty="0">
              <a:ea typeface="微软雅黑" panose="020B0503020204020204" pitchFamily="34" charset="-122"/>
            </a:endParaRPr>
          </a:p>
        </p:txBody>
      </p:sp>
      <p:sp>
        <p:nvSpPr>
          <p:cNvPr id="22" name="文本框 20"/>
          <p:cNvSpPr txBox="1"/>
          <p:nvPr/>
        </p:nvSpPr>
        <p:spPr>
          <a:xfrm>
            <a:off x="973244" y="3236588"/>
            <a:ext cx="1622805" cy="30777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ctr"/>
            <a:r>
              <a:rPr lang="zh-CN" altLang="en-US" sz="1400" dirty="0">
                <a:solidFill>
                  <a:schemeClr val="bg1"/>
                </a:solidFill>
                <a:ea typeface="微软雅黑" panose="020B0503020204020204" pitchFamily="34" charset="-122"/>
              </a:rPr>
              <a:t>天问</a:t>
            </a:r>
            <a:r>
              <a:rPr lang="en-US" altLang="zh-CN" sz="1400" dirty="0">
                <a:solidFill>
                  <a:schemeClr val="bg1"/>
                </a:solidFill>
                <a:ea typeface="微软雅黑" panose="020B0503020204020204" pitchFamily="34" charset="-122"/>
              </a:rPr>
              <a:t>51</a:t>
            </a:r>
            <a:endParaRPr lang="zh-CN" altLang="en-US" sz="14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279772" y="3236588"/>
            <a:ext cx="1761712" cy="308411"/>
            <a:chOff x="6696860" y="5064787"/>
            <a:chExt cx="1567268" cy="316865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24" name="圆角矩形 23"/>
            <p:cNvSpPr/>
            <p:nvPr/>
          </p:nvSpPr>
          <p:spPr>
            <a:xfrm>
              <a:off x="6696860" y="5065438"/>
              <a:ext cx="1567268" cy="316214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zh-CN" altLang="en-US" sz="1600" dirty="0"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3"/>
            <p:cNvSpPr txBox="1"/>
            <p:nvPr/>
          </p:nvSpPr>
          <p:spPr>
            <a:xfrm>
              <a:off x="6734960" y="5064787"/>
              <a:ext cx="1491068" cy="307777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defPPr>
                <a:defRPr lang="zh-CN"/>
              </a:defPPr>
              <a:lvl1pPr>
                <a:defRPr sz="1600"/>
              </a:lvl1pPr>
            </a:lstStyle>
            <a:p>
              <a:pPr algn="ctr"/>
              <a:r>
                <a:rPr lang="zh-CN" altLang="en-US" sz="1400" dirty="0">
                  <a:solidFill>
                    <a:schemeClr val="bg1"/>
                  </a:solidFill>
                  <a:ea typeface="微软雅黑" panose="020B0503020204020204" pitchFamily="34" charset="-122"/>
                </a:rPr>
                <a:t>单片机</a:t>
              </a:r>
            </a:p>
          </p:txBody>
        </p: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361" y="123478"/>
            <a:ext cx="2664445" cy="455933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 rot="2575115">
            <a:off x="623370" y="1401906"/>
            <a:ext cx="2474497" cy="244900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2">
                  <a:lumMod val="75000"/>
                </a:schemeClr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MH_SubTitle_1"/>
          <p:cNvSpPr/>
          <p:nvPr>
            <p:custDataLst>
              <p:tags r:id="rId1"/>
            </p:custDataLst>
          </p:nvPr>
        </p:nvSpPr>
        <p:spPr>
          <a:xfrm>
            <a:off x="4572000" y="1203598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外部中断介绍</a:t>
            </a:r>
            <a:endParaRPr lang="zh-CN" altLang="en-US" sz="800" kern="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MH_Other_1"/>
          <p:cNvSpPr/>
          <p:nvPr>
            <p:custDataLst>
              <p:tags r:id="rId2"/>
            </p:custDataLst>
          </p:nvPr>
        </p:nvSpPr>
        <p:spPr>
          <a:xfrm>
            <a:off x="4070773" y="1203598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</a:p>
        </p:txBody>
      </p:sp>
      <p:sp>
        <p:nvSpPr>
          <p:cNvPr id="9" name="MH_SubTitle_2"/>
          <p:cNvSpPr/>
          <p:nvPr>
            <p:custDataLst>
              <p:tags r:id="rId3"/>
            </p:custDataLst>
          </p:nvPr>
        </p:nvSpPr>
        <p:spPr>
          <a:xfrm>
            <a:off x="4572000" y="1915591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007E5D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如何触发中断</a:t>
            </a:r>
          </a:p>
        </p:txBody>
      </p:sp>
      <p:sp>
        <p:nvSpPr>
          <p:cNvPr id="10" name="MH_Other_2"/>
          <p:cNvSpPr/>
          <p:nvPr>
            <p:custDataLst>
              <p:tags r:id="rId4"/>
            </p:custDataLst>
          </p:nvPr>
        </p:nvSpPr>
        <p:spPr>
          <a:xfrm>
            <a:off x="4070773" y="1915591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007E5D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1" name="MH_SubTitle_3"/>
          <p:cNvSpPr/>
          <p:nvPr>
            <p:custDataLst>
              <p:tags r:id="rId5"/>
            </p:custDataLst>
          </p:nvPr>
        </p:nvSpPr>
        <p:spPr>
          <a:xfrm>
            <a:off x="4572000" y="2627585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FF9999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指令学习</a:t>
            </a:r>
          </a:p>
        </p:txBody>
      </p:sp>
      <p:sp>
        <p:nvSpPr>
          <p:cNvPr id="12" name="MH_Other_3"/>
          <p:cNvSpPr/>
          <p:nvPr>
            <p:custDataLst>
              <p:tags r:id="rId6"/>
            </p:custDataLst>
          </p:nvPr>
        </p:nvSpPr>
        <p:spPr>
          <a:xfrm>
            <a:off x="4070773" y="2627585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rgbClr val="FF9999"/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rgbClr val="FF9999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5" name="MH_Others_1"/>
          <p:cNvSpPr txBox="1"/>
          <p:nvPr>
            <p:custDataLst>
              <p:tags r:id="rId7"/>
            </p:custDataLst>
          </p:nvPr>
        </p:nvSpPr>
        <p:spPr>
          <a:xfrm>
            <a:off x="838786" y="2101715"/>
            <a:ext cx="2043664" cy="7222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7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16" name="MH_Others_2"/>
          <p:cNvSpPr txBox="1"/>
          <p:nvPr>
            <p:custDataLst>
              <p:tags r:id="rId8"/>
            </p:custDataLst>
          </p:nvPr>
        </p:nvSpPr>
        <p:spPr>
          <a:xfrm>
            <a:off x="849108" y="2824003"/>
            <a:ext cx="2023020" cy="30642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MH_SubTitle_4"/>
          <p:cNvSpPr/>
          <p:nvPr>
            <p:custDataLst>
              <p:tags r:id="rId9"/>
            </p:custDataLst>
          </p:nvPr>
        </p:nvSpPr>
        <p:spPr>
          <a:xfrm>
            <a:off x="4572000" y="3321756"/>
            <a:ext cx="2908538" cy="572690"/>
          </a:xfrm>
          <a:custGeom>
            <a:avLst/>
            <a:gdLst>
              <a:gd name="connsiteX0" fmla="*/ 2 w 3878508"/>
              <a:gd name="connsiteY0" fmla="*/ 0 h 762904"/>
              <a:gd name="connsiteX1" fmla="*/ 3497056 w 3878508"/>
              <a:gd name="connsiteY1" fmla="*/ 0 h 762904"/>
              <a:gd name="connsiteX2" fmla="*/ 3878508 w 3878508"/>
              <a:gd name="connsiteY2" fmla="*/ 381452 h 762904"/>
              <a:gd name="connsiteX3" fmla="*/ 3878507 w 3878508"/>
              <a:gd name="connsiteY3" fmla="*/ 381452 h 762904"/>
              <a:gd name="connsiteX4" fmla="*/ 3497055 w 3878508"/>
              <a:gd name="connsiteY4" fmla="*/ 762904 h 762904"/>
              <a:gd name="connsiteX5" fmla="*/ 0 w 3878508"/>
              <a:gd name="connsiteY5" fmla="*/ 762903 h 762904"/>
              <a:gd name="connsiteX6" fmla="*/ 51426 w 3878508"/>
              <a:gd name="connsiteY6" fmla="*/ 720474 h 762904"/>
              <a:gd name="connsiteX7" fmla="*/ 191853 w 3878508"/>
              <a:gd name="connsiteY7" fmla="*/ 381451 h 762904"/>
              <a:gd name="connsiteX8" fmla="*/ 51426 w 3878508"/>
              <a:gd name="connsiteY8" fmla="*/ 42429 h 762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78508" h="762904">
                <a:moveTo>
                  <a:pt x="2" y="0"/>
                </a:moveTo>
                <a:lnTo>
                  <a:pt x="3497056" y="0"/>
                </a:lnTo>
                <a:cubicBezTo>
                  <a:pt x="3707726" y="0"/>
                  <a:pt x="3878508" y="170782"/>
                  <a:pt x="3878508" y="381452"/>
                </a:cubicBezTo>
                <a:lnTo>
                  <a:pt x="3878507" y="381452"/>
                </a:lnTo>
                <a:cubicBezTo>
                  <a:pt x="3878507" y="592122"/>
                  <a:pt x="3707725" y="762904"/>
                  <a:pt x="3497055" y="762904"/>
                </a:cubicBezTo>
                <a:lnTo>
                  <a:pt x="0" y="762903"/>
                </a:lnTo>
                <a:lnTo>
                  <a:pt x="51426" y="720474"/>
                </a:lnTo>
                <a:cubicBezTo>
                  <a:pt x="138189" y="633710"/>
                  <a:pt x="191853" y="513848"/>
                  <a:pt x="191853" y="381451"/>
                </a:cubicBezTo>
                <a:cubicBezTo>
                  <a:pt x="191853" y="249055"/>
                  <a:pt x="138189" y="129192"/>
                  <a:pt x="51426" y="42429"/>
                </a:cubicBezTo>
                <a:close/>
              </a:path>
            </a:pathLst>
          </a:custGeom>
          <a:noFill/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kern="0" noProof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按键中断控制</a:t>
            </a:r>
            <a:r>
              <a:rPr lang="en-US" altLang="zh-CN" kern="0" noProof="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LED</a:t>
            </a:r>
          </a:p>
        </p:txBody>
      </p:sp>
      <p:sp>
        <p:nvSpPr>
          <p:cNvPr id="14" name="MH_Other_4"/>
          <p:cNvSpPr/>
          <p:nvPr>
            <p:custDataLst>
              <p:tags r:id="rId10"/>
            </p:custDataLst>
          </p:nvPr>
        </p:nvSpPr>
        <p:spPr>
          <a:xfrm>
            <a:off x="4070773" y="3321756"/>
            <a:ext cx="571469" cy="572690"/>
          </a:xfrm>
          <a:prstGeom prst="ellipse">
            <a:avLst/>
          </a:prstGeom>
          <a:solidFill>
            <a:srgbClr val="FFFFFF"/>
          </a:solidFill>
          <a:ln w="5715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000" b="0" i="0" u="none" strike="noStrike" kern="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427984" y="2736578"/>
            <a:ext cx="3744416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187403" y="2108743"/>
            <a:ext cx="418606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algn="ctr">
              <a:defRPr/>
            </a:pPr>
            <a:r>
              <a:rPr lang="zh-CN" altLang="en-US" sz="3200" kern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外部中断介绍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01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介绍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611560" y="727579"/>
            <a:ext cx="7704856" cy="1819338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基于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STC16F40K128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芯片的天问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51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开发板上有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个外部中断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: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INT0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到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INT4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。其他芯片需要查阅芯片手册</a:t>
            </a:r>
            <a:endParaRPr lang="en-US" altLang="zh-CN" sz="11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INT0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P32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连接到了独立按键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KEY1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INT1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P33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连接到了独立按键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KEY2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INT2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P36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连接到了红外接收引脚，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INT3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P37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连接到了加速度传感器的中断引脚，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INT4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为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P30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连接到了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USB 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接口的 </a:t>
            </a: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D-</a:t>
            </a: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5" name="圆角矩形 3">
            <a:extLst>
              <a:ext uri="{FF2B5EF4-FFF2-40B4-BE49-F238E27FC236}">
                <a16:creationId xmlns:a16="http://schemas.microsoft.com/office/drawing/2014/main" id="{1D173E53-FD9D-47E7-95DF-1C82C124E149}"/>
              </a:ext>
            </a:extLst>
          </p:cNvPr>
          <p:cNvSpPr/>
          <p:nvPr/>
        </p:nvSpPr>
        <p:spPr>
          <a:xfrm>
            <a:off x="3769555" y="1141982"/>
            <a:ext cx="3385214" cy="3729466"/>
          </a:xfrm>
          <a:prstGeom prst="roundRect">
            <a:avLst>
              <a:gd name="adj" fmla="val 3967"/>
            </a:avLst>
          </a:prstGeom>
          <a:solidFill>
            <a:schemeClr val="tx2">
              <a:lumMod val="75000"/>
              <a:alpha val="79999"/>
            </a:schemeClr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5D01CF9C-199A-476C-B34B-EB57EEA1B6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265017"/>
            <a:ext cx="1949068" cy="333520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C18FE1CF-DAA5-4D04-95B3-1F0237298A66}"/>
              </a:ext>
            </a:extLst>
          </p:cNvPr>
          <p:cNvSpPr/>
          <p:nvPr/>
        </p:nvSpPr>
        <p:spPr>
          <a:xfrm>
            <a:off x="5044554" y="3576106"/>
            <a:ext cx="210681" cy="216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A8A63B4-04B7-4590-882A-F2CF8B9CCE29}"/>
              </a:ext>
            </a:extLst>
          </p:cNvPr>
          <p:cNvSpPr/>
          <p:nvPr/>
        </p:nvSpPr>
        <p:spPr>
          <a:xfrm>
            <a:off x="5255235" y="2211710"/>
            <a:ext cx="23253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1F534A2-6164-44F3-9C4C-3562CC418701}"/>
              </a:ext>
            </a:extLst>
          </p:cNvPr>
          <p:cNvSpPr txBox="1"/>
          <p:nvPr/>
        </p:nvSpPr>
        <p:spPr>
          <a:xfrm>
            <a:off x="5690086" y="2100380"/>
            <a:ext cx="12522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红外接收</a:t>
            </a: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---INT2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59B2B396-B345-4671-98ED-BC673DB54F2B}"/>
              </a:ext>
            </a:extLst>
          </p:cNvPr>
          <p:cNvCxnSpPr>
            <a:cxnSpLocks/>
          </p:cNvCxnSpPr>
          <p:nvPr/>
        </p:nvCxnSpPr>
        <p:spPr>
          <a:xfrm flipV="1">
            <a:off x="5479634" y="2231185"/>
            <a:ext cx="25694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矩形 12">
            <a:extLst>
              <a:ext uri="{FF2B5EF4-FFF2-40B4-BE49-F238E27FC236}">
                <a16:creationId xmlns:a16="http://schemas.microsoft.com/office/drawing/2014/main" id="{0B84B709-B379-413A-9426-87CDED4A9C54}"/>
              </a:ext>
            </a:extLst>
          </p:cNvPr>
          <p:cNvSpPr/>
          <p:nvPr/>
        </p:nvSpPr>
        <p:spPr>
          <a:xfrm>
            <a:off x="4353261" y="2759071"/>
            <a:ext cx="136589" cy="173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FC69ADA-9C11-45FD-9E05-AA27EBC4268B}"/>
              </a:ext>
            </a:extLst>
          </p:cNvPr>
          <p:cNvSpPr/>
          <p:nvPr/>
        </p:nvSpPr>
        <p:spPr>
          <a:xfrm>
            <a:off x="5286174" y="3385598"/>
            <a:ext cx="23253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890FF7EB-5AFD-4F44-8D7B-4A78E003190F}"/>
              </a:ext>
            </a:extLst>
          </p:cNvPr>
          <p:cNvCxnSpPr>
            <a:cxnSpLocks/>
          </p:cNvCxnSpPr>
          <p:nvPr/>
        </p:nvCxnSpPr>
        <p:spPr>
          <a:xfrm flipV="1">
            <a:off x="5491902" y="3384166"/>
            <a:ext cx="256947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A2CCCEB1-CF75-4ADB-9C3E-DE8010B65A8D}"/>
              </a:ext>
            </a:extLst>
          </p:cNvPr>
          <p:cNvSpPr txBox="1"/>
          <p:nvPr/>
        </p:nvSpPr>
        <p:spPr>
          <a:xfrm>
            <a:off x="5663814" y="3239219"/>
            <a:ext cx="12458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USB</a:t>
            </a:r>
            <a:r>
              <a:rPr lang="zh-CN" altLang="en-US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接口</a:t>
            </a: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---INT4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9F46CD2F-A3E5-49AE-BCB7-40C16274C4B4}"/>
              </a:ext>
            </a:extLst>
          </p:cNvPr>
          <p:cNvSpPr/>
          <p:nvPr/>
        </p:nvSpPr>
        <p:spPr>
          <a:xfrm>
            <a:off x="5044554" y="3812151"/>
            <a:ext cx="210681" cy="2160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宋体" pitchFamily="2" charset="-122"/>
              <a:cs typeface="+mn-cs"/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DBE30071-A801-4EDD-B06B-0A217BF9B4EF}"/>
              </a:ext>
            </a:extLst>
          </p:cNvPr>
          <p:cNvCxnSpPr>
            <a:cxnSpLocks/>
          </p:cNvCxnSpPr>
          <p:nvPr/>
        </p:nvCxnSpPr>
        <p:spPr>
          <a:xfrm flipV="1">
            <a:off x="5261766" y="3684118"/>
            <a:ext cx="46760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2AFCAFF8-0BAF-41A6-8E81-D47565F1FA9A}"/>
              </a:ext>
            </a:extLst>
          </p:cNvPr>
          <p:cNvCxnSpPr>
            <a:cxnSpLocks/>
          </p:cNvCxnSpPr>
          <p:nvPr/>
        </p:nvCxnSpPr>
        <p:spPr>
          <a:xfrm flipV="1">
            <a:off x="5281248" y="3919718"/>
            <a:ext cx="467601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703EAFE8-17FD-43B5-BE4C-BB4FCAFB4C0C}"/>
              </a:ext>
            </a:extLst>
          </p:cNvPr>
          <p:cNvSpPr txBox="1"/>
          <p:nvPr/>
        </p:nvSpPr>
        <p:spPr>
          <a:xfrm>
            <a:off x="5659550" y="3528549"/>
            <a:ext cx="10230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KEY1---INT0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BEE26FBA-3F88-4945-A234-5D0BA13D4D41}"/>
              </a:ext>
            </a:extLst>
          </p:cNvPr>
          <p:cNvSpPr txBox="1"/>
          <p:nvPr/>
        </p:nvSpPr>
        <p:spPr>
          <a:xfrm>
            <a:off x="5679369" y="3812151"/>
            <a:ext cx="10230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KEY2---INT2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2CC96471-24F7-4996-9534-A6210A59724B}"/>
              </a:ext>
            </a:extLst>
          </p:cNvPr>
          <p:cNvCxnSpPr>
            <a:cxnSpLocks/>
          </p:cNvCxnSpPr>
          <p:nvPr/>
        </p:nvCxnSpPr>
        <p:spPr>
          <a:xfrm flipV="1">
            <a:off x="4489850" y="2760332"/>
            <a:ext cx="1228773" cy="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3C6529DF-8F1D-477C-A96A-12372C2D12BB}"/>
              </a:ext>
            </a:extLst>
          </p:cNvPr>
          <p:cNvSpPr txBox="1"/>
          <p:nvPr/>
        </p:nvSpPr>
        <p:spPr>
          <a:xfrm>
            <a:off x="5620375" y="2611493"/>
            <a:ext cx="15343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加速度传感器</a:t>
            </a:r>
            <a:r>
              <a:rPr lang="en-US" altLang="zh-CN" sz="1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---INT3</a:t>
            </a:r>
            <a:endParaRPr kumimoji="0" lang="zh-CN" altLang="en-US" sz="1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F45D71CF-DCA5-42AA-A0CF-1FCB86C83338}"/>
              </a:ext>
            </a:extLst>
          </p:cNvPr>
          <p:cNvSpPr txBox="1"/>
          <p:nvPr/>
        </p:nvSpPr>
        <p:spPr>
          <a:xfrm>
            <a:off x="810843" y="2932246"/>
            <a:ext cx="2035888" cy="7518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本课以两个独立按键来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讲解外部中断的使用</a:t>
            </a:r>
            <a:endParaRPr lang="en-US" altLang="zh-CN" sz="1400" dirty="0">
              <a:solidFill>
                <a:prstClr val="black">
                  <a:lumMod val="65000"/>
                  <a:lumOff val="3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4418383" y="2746588"/>
            <a:ext cx="3321969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514718" y="2016411"/>
            <a:ext cx="5125172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8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如何触发中断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02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如何触发中断</a:t>
            </a:r>
          </a:p>
        </p:txBody>
      </p:sp>
      <p:sp>
        <p:nvSpPr>
          <p:cNvPr id="15" name="矩形 47"/>
          <p:cNvSpPr>
            <a:spLocks noChangeArrowheads="1"/>
          </p:cNvSpPr>
          <p:nvPr/>
        </p:nvSpPr>
        <p:spPr bwMode="auto">
          <a:xfrm>
            <a:off x="1490783" y="2583818"/>
            <a:ext cx="7920875" cy="933583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charset="0"/>
                <a:ea typeface="微软雅黑" charset="0"/>
                <a:sym typeface="微软雅黑" panose="020B0503020204020204" pitchFamily="34" charset="-122"/>
              </a:rPr>
              <a:t>触发外部中断的方式有三种：上升沿、下降沿、电平变化。</a:t>
            </a:r>
            <a:endParaRPr lang="en-US" altLang="zh-CN" sz="110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charset="0"/>
              <a:ea typeface="微软雅黑" charset="0"/>
              <a:sym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电平从高到低为下降沿、从低到高为上升沿、高到低和低到高都属于电平变化</a:t>
            </a:r>
            <a:endParaRPr lang="en-US" altLang="zh-CN" sz="110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charset="0"/>
              <a:ea typeface="微软雅黑" charset="0"/>
              <a:sym typeface="微软雅黑" panose="020B0503020204020204" pitchFamily="34" charset="-122"/>
            </a:endParaRPr>
          </a:p>
          <a:p>
            <a:pPr defTabSz="685800">
              <a:lnSpc>
                <a:spcPct val="150000"/>
              </a:lnSpc>
              <a:spcAft>
                <a:spcPts val="375"/>
              </a:spcAft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基</a:t>
            </a:r>
            <a:r>
              <a:rPr lang="zh-CN" alt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于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STC16F40K128</a:t>
            </a:r>
            <a:r>
              <a:rPr lang="zh-CN" alt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的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天问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51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只支持下降沿和电平变化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2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charset="0"/>
                <a:ea typeface="微软雅黑" charset="0"/>
                <a:sym typeface="微软雅黑" panose="020B0503020204020204" pitchFamily="34" charset="-122"/>
              </a:rPr>
              <a:t>种触发方式。</a:t>
            </a:r>
            <a:endParaRPr lang="zh-CN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cxnSp>
        <p:nvCxnSpPr>
          <p:cNvPr id="9" name="连接符: 肘形 8">
            <a:extLst>
              <a:ext uri="{FF2B5EF4-FFF2-40B4-BE49-F238E27FC236}">
                <a16:creationId xmlns:a16="http://schemas.microsoft.com/office/drawing/2014/main" id="{758289E3-967F-47FF-A678-30BBD7CDAE5A}"/>
              </a:ext>
            </a:extLst>
          </p:cNvPr>
          <p:cNvCxnSpPr>
            <a:cxnSpLocks/>
          </p:cNvCxnSpPr>
          <p:nvPr/>
        </p:nvCxnSpPr>
        <p:spPr>
          <a:xfrm>
            <a:off x="2403009" y="1315771"/>
            <a:ext cx="1299272" cy="54146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45735584-D194-4BD4-956A-AD23BB1084BD}"/>
              </a:ext>
            </a:extLst>
          </p:cNvPr>
          <p:cNvCxnSpPr>
            <a:cxnSpLocks/>
          </p:cNvCxnSpPr>
          <p:nvPr/>
        </p:nvCxnSpPr>
        <p:spPr>
          <a:xfrm>
            <a:off x="2403009" y="1315771"/>
            <a:ext cx="0" cy="5675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3D34D885-1D12-48A0-B896-2F9C2ADDA3FE}"/>
              </a:ext>
            </a:extLst>
          </p:cNvPr>
          <p:cNvCxnSpPr>
            <a:cxnSpLocks/>
          </p:cNvCxnSpPr>
          <p:nvPr/>
        </p:nvCxnSpPr>
        <p:spPr>
          <a:xfrm flipH="1">
            <a:off x="2070816" y="1866069"/>
            <a:ext cx="332193" cy="8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E35E4684-90B7-4695-A0EA-BC697D062BCF}"/>
              </a:ext>
            </a:extLst>
          </p:cNvPr>
          <p:cNvSpPr txBox="1"/>
          <p:nvPr/>
        </p:nvSpPr>
        <p:spPr>
          <a:xfrm>
            <a:off x="2555776" y="998688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高</a:t>
            </a: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6C436714-0A2C-4E76-9270-4D329DB01C25}"/>
              </a:ext>
            </a:extLst>
          </p:cNvPr>
          <p:cNvSpPr txBox="1"/>
          <p:nvPr/>
        </p:nvSpPr>
        <p:spPr>
          <a:xfrm>
            <a:off x="3203848" y="1883319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低</a:t>
            </a: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32ECE1B4-2112-41A6-AE40-116B2204F035}"/>
              </a:ext>
            </a:extLst>
          </p:cNvPr>
          <p:cNvCxnSpPr>
            <a:cxnSpLocks/>
          </p:cNvCxnSpPr>
          <p:nvPr/>
        </p:nvCxnSpPr>
        <p:spPr>
          <a:xfrm>
            <a:off x="3701368" y="1333021"/>
            <a:ext cx="0" cy="537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连接符: 肘形 37">
            <a:extLst>
              <a:ext uri="{FF2B5EF4-FFF2-40B4-BE49-F238E27FC236}">
                <a16:creationId xmlns:a16="http://schemas.microsoft.com/office/drawing/2014/main" id="{FCE8499C-77D8-468A-BEE1-2A1F07F20480}"/>
              </a:ext>
            </a:extLst>
          </p:cNvPr>
          <p:cNvCxnSpPr>
            <a:cxnSpLocks/>
          </p:cNvCxnSpPr>
          <p:nvPr/>
        </p:nvCxnSpPr>
        <p:spPr>
          <a:xfrm>
            <a:off x="3700455" y="1333021"/>
            <a:ext cx="1299272" cy="541468"/>
          </a:xfrm>
          <a:prstGeom prst="bentConnector3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63CE4E3D-5DE0-4286-B7CC-C5B05CDCDE10}"/>
              </a:ext>
            </a:extLst>
          </p:cNvPr>
          <p:cNvCxnSpPr>
            <a:cxnSpLocks/>
          </p:cNvCxnSpPr>
          <p:nvPr/>
        </p:nvCxnSpPr>
        <p:spPr>
          <a:xfrm flipV="1">
            <a:off x="3709526" y="1513866"/>
            <a:ext cx="0" cy="145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880EDF34-54B8-4D19-9F1D-B05B9AA134DA}"/>
              </a:ext>
            </a:extLst>
          </p:cNvPr>
          <p:cNvCxnSpPr/>
          <p:nvPr/>
        </p:nvCxnSpPr>
        <p:spPr>
          <a:xfrm>
            <a:off x="3052645" y="1454268"/>
            <a:ext cx="10354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A3D0B0E8-150E-4F23-816A-9E04E9215401}"/>
              </a:ext>
            </a:extLst>
          </p:cNvPr>
          <p:cNvSpPr txBox="1"/>
          <p:nvPr/>
        </p:nvSpPr>
        <p:spPr>
          <a:xfrm>
            <a:off x="3851920" y="987574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高</a:t>
            </a:r>
          </a:p>
        </p:txBody>
      </p:sp>
      <p:sp>
        <p:nvSpPr>
          <p:cNvPr id="24" name="左大括号 23">
            <a:extLst>
              <a:ext uri="{FF2B5EF4-FFF2-40B4-BE49-F238E27FC236}">
                <a16:creationId xmlns:a16="http://schemas.microsoft.com/office/drawing/2014/main" id="{50F8F1E3-14D0-40BA-8BFE-9734921A33C4}"/>
              </a:ext>
            </a:extLst>
          </p:cNvPr>
          <p:cNvSpPr/>
          <p:nvPr/>
        </p:nvSpPr>
        <p:spPr>
          <a:xfrm>
            <a:off x="2881506" y="1339541"/>
            <a:ext cx="88986" cy="524218"/>
          </a:xfrm>
          <a:prstGeom prst="leftBrac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左大括号 48">
            <a:extLst>
              <a:ext uri="{FF2B5EF4-FFF2-40B4-BE49-F238E27FC236}">
                <a16:creationId xmlns:a16="http://schemas.microsoft.com/office/drawing/2014/main" id="{0BEF7968-1D90-4E5A-891A-98ED28BF9BF7}"/>
              </a:ext>
            </a:extLst>
          </p:cNvPr>
          <p:cNvSpPr/>
          <p:nvPr/>
        </p:nvSpPr>
        <p:spPr>
          <a:xfrm flipH="1">
            <a:off x="3748469" y="1339541"/>
            <a:ext cx="88986" cy="524218"/>
          </a:xfrm>
          <a:prstGeom prst="leftBrac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55B5FDBA-271D-47DC-AF58-9157B4D85315}"/>
              </a:ext>
            </a:extLst>
          </p:cNvPr>
          <p:cNvSpPr txBox="1"/>
          <p:nvPr/>
        </p:nvSpPr>
        <p:spPr>
          <a:xfrm>
            <a:off x="2338329" y="148144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下降沿</a:t>
            </a: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90ED810A-CFB7-44FB-9422-F1DDB1886F27}"/>
              </a:ext>
            </a:extLst>
          </p:cNvPr>
          <p:cNvSpPr txBox="1"/>
          <p:nvPr/>
        </p:nvSpPr>
        <p:spPr>
          <a:xfrm>
            <a:off x="3784434" y="147475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上升沿</a:t>
            </a:r>
          </a:p>
        </p:txBody>
      </p:sp>
      <p:sp>
        <p:nvSpPr>
          <p:cNvPr id="40" name="箭头: 右 39">
            <a:extLst>
              <a:ext uri="{FF2B5EF4-FFF2-40B4-BE49-F238E27FC236}">
                <a16:creationId xmlns:a16="http://schemas.microsoft.com/office/drawing/2014/main" id="{46F19B79-5FC8-4B30-A50F-229B6EEFF7C7}"/>
              </a:ext>
            </a:extLst>
          </p:cNvPr>
          <p:cNvSpPr/>
          <p:nvPr/>
        </p:nvSpPr>
        <p:spPr>
          <a:xfrm>
            <a:off x="5220072" y="1563638"/>
            <a:ext cx="216024" cy="95505"/>
          </a:xfrm>
          <a:prstGeom prst="rightArrow">
            <a:avLst/>
          </a:prstGeom>
          <a:noFill/>
          <a:ln w="12700"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60BF7ECE-B569-416F-89BF-42CB0149594E}"/>
              </a:ext>
            </a:extLst>
          </p:cNvPr>
          <p:cNvSpPr txBox="1"/>
          <p:nvPr/>
        </p:nvSpPr>
        <p:spPr>
          <a:xfrm>
            <a:off x="5406983" y="1474750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rgbClr val="C00000"/>
                </a:solidFill>
                <a:latin typeface="微软雅黑" charset="0"/>
                <a:ea typeface="微软雅黑" charset="0"/>
              </a:rPr>
              <a:t>电平变化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>
            <a:off x="4283968" y="2736578"/>
            <a:ext cx="3816424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3892790" y="2127833"/>
            <a:ext cx="4495634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zh-CN" altLang="en-US" sz="3200" kern="0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指令学习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>
                  <a:defRPr/>
                </a:pPr>
                <a:endParaRPr lang="zh-CN" altLang="en-US" kern="0" dirty="0">
                  <a:solidFill>
                    <a:sysClr val="windowText" lastClr="000000"/>
                  </a:solidFill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sz="2600" kern="0" dirty="0">
                  <a:solidFill>
                    <a:srgbClr val="4D4D4D"/>
                  </a:solidFill>
                  <a:cs typeface="Arial" panose="020B0604020202020204" pitchFamily="34" charset="0"/>
                </a:rPr>
                <a:t>03</a:t>
              </a:r>
              <a:endParaRPr lang="zh-CN" altLang="en-US" sz="1300" kern="0" dirty="0">
                <a:solidFill>
                  <a:srgbClr val="4D4D4D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000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章节</a:t>
              </a:r>
              <a:endParaRPr lang="en-US" altLang="zh-CN" sz="10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n-US" altLang="zh-CN" kern="0" dirty="0">
                  <a:solidFill>
                    <a:sysClr val="window" lastClr="FFFFFF"/>
                  </a:solidFill>
                  <a:cs typeface="Arial" panose="020B0604020202020204" pitchFamily="34" charset="0"/>
                </a:rPr>
                <a:t>PART</a:t>
              </a:r>
              <a:endParaRPr lang="en-US" altLang="zh-CN" sz="3800" kern="0" dirty="0">
                <a:solidFill>
                  <a:sysClr val="window" lastClr="FFFFFF"/>
                </a:solidFill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2294" y="19742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指令学习</a:t>
            </a:r>
          </a:p>
        </p:txBody>
      </p:sp>
      <p:sp>
        <p:nvSpPr>
          <p:cNvPr id="14" name="矩形 47"/>
          <p:cNvSpPr>
            <a:spLocks noChangeArrowheads="1"/>
          </p:cNvSpPr>
          <p:nvPr/>
        </p:nvSpPr>
        <p:spPr bwMode="auto">
          <a:xfrm>
            <a:off x="3796928" y="2199412"/>
            <a:ext cx="4752528" cy="293279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kumimoji="0" lang="zh-CN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用于设置指定外部中断中的程序，当外部中断触发，将会运行这里面的程序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16" name="矩形 47"/>
          <p:cNvSpPr>
            <a:spLocks noChangeArrowheads="1"/>
          </p:cNvSpPr>
          <p:nvPr/>
        </p:nvSpPr>
        <p:spPr bwMode="auto">
          <a:xfrm>
            <a:off x="3779912" y="543021"/>
            <a:ext cx="4896544" cy="1106322"/>
          </a:xfrm>
          <a:prstGeom prst="rect">
            <a:avLst/>
          </a:prstGeom>
          <a:noFill/>
          <a:ln>
            <a:noFill/>
          </a:ln>
        </p:spPr>
        <p:txBody>
          <a:bodyPr wrap="square" lIns="68573" tIns="34287" rIns="68573" bIns="34287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在外部中断设置类别指令中，用于设置指定外部中断触发及触发条件的设置。</a:t>
            </a:r>
          </a:p>
          <a:p>
            <a:pPr marL="0" marR="0" lvl="0" indent="0" algn="l" defTabSz="6858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375"/>
              </a:spcAft>
              <a:buClrTx/>
              <a:buSzTx/>
              <a:buFontTx/>
              <a:buNone/>
              <a:defRPr/>
            </a:pP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第一个参数选择外部中断，可选</a:t>
            </a:r>
            <a:r>
              <a:rPr lang="en-US" altLang="zh-CN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0~4</a:t>
            </a:r>
            <a:r>
              <a:rPr lang="zh-CN" alt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；第二个参数是触发条件，可选电平变化时或下降沿。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这里需要注意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和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1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号外部中断可选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种触发方式，</a:t>
            </a:r>
            <a:r>
              <a:rPr lang="en-US" altLang="zh-CN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2~4</a:t>
            </a:r>
            <a:r>
              <a:rPr lang="zh-CN" altLang="en-US" sz="11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号外部中断只可以选择下降沿这一种触发方式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A7AB2AA-AC19-4761-ACD0-DF50FA009E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98" y="804211"/>
            <a:ext cx="3000375" cy="4572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1A1805A-508B-485A-816A-B2C712DBBB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44" y="2067200"/>
            <a:ext cx="3043437" cy="765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接连接符 1"/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4418383" y="2746588"/>
            <a:ext cx="3970041" cy="0"/>
          </a:xfrm>
          <a:prstGeom prst="line">
            <a:avLst/>
          </a:prstGeom>
          <a:noFill/>
          <a:ln w="12700" cap="flat" cmpd="sng" algn="ctr">
            <a:solidFill>
              <a:srgbClr val="FF9999"/>
            </a:solidFill>
            <a:prstDash val="solid"/>
            <a:miter lim="800000"/>
            <a:headEnd type="oval"/>
            <a:tailEnd type="oval"/>
          </a:ln>
          <a:effectLst/>
        </p:spPr>
      </p:cxnSp>
      <p:sp>
        <p:nvSpPr>
          <p:cNvPr id="3" name="矩形 2"/>
          <p:cNvSpPr/>
          <p:nvPr/>
        </p:nvSpPr>
        <p:spPr>
          <a:xfrm>
            <a:off x="4207708" y="2104524"/>
            <a:ext cx="4402090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按键中断控制</a:t>
            </a:r>
            <a:r>
              <a: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</a:p>
        </p:txBody>
      </p:sp>
      <p:sp>
        <p:nvSpPr>
          <p:cNvPr id="4" name="TextBox 11"/>
          <p:cNvSpPr txBox="1"/>
          <p:nvPr/>
        </p:nvSpPr>
        <p:spPr>
          <a:xfrm>
            <a:off x="4418383" y="2803352"/>
            <a:ext cx="2288638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KEY1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按键中断控制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P41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灯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885191" y="1214887"/>
            <a:ext cx="2722413" cy="2902102"/>
            <a:chOff x="999059" y="1708340"/>
            <a:chExt cx="3828393" cy="4080857"/>
          </a:xfrm>
        </p:grpSpPr>
        <p:grpSp>
          <p:nvGrpSpPr>
            <p:cNvPr id="9" name="组合 8"/>
            <p:cNvGrpSpPr/>
            <p:nvPr/>
          </p:nvGrpSpPr>
          <p:grpSpPr>
            <a:xfrm>
              <a:off x="999059" y="1708340"/>
              <a:ext cx="3828393" cy="4080857"/>
              <a:chOff x="3835400" y="1789113"/>
              <a:chExt cx="1468438" cy="1565275"/>
            </a:xfrm>
          </p:grpSpPr>
          <p:sp>
            <p:nvSpPr>
              <p:cNvPr id="12" name="Freeform 5"/>
              <p:cNvSpPr/>
              <p:nvPr/>
            </p:nvSpPr>
            <p:spPr bwMode="auto">
              <a:xfrm>
                <a:off x="40052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5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5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3" name="Freeform 6"/>
              <p:cNvSpPr/>
              <p:nvPr/>
            </p:nvSpPr>
            <p:spPr bwMode="auto">
              <a:xfrm>
                <a:off x="3967163" y="1789113"/>
                <a:ext cx="1298575" cy="1565275"/>
              </a:xfrm>
              <a:custGeom>
                <a:avLst/>
                <a:gdLst>
                  <a:gd name="T0" fmla="*/ 304 w 304"/>
                  <a:gd name="T1" fmla="*/ 322 h 366"/>
                  <a:gd name="T2" fmla="*/ 260 w 304"/>
                  <a:gd name="T3" fmla="*/ 366 h 366"/>
                  <a:gd name="T4" fmla="*/ 0 w 304"/>
                  <a:gd name="T5" fmla="*/ 366 h 366"/>
                  <a:gd name="T6" fmla="*/ 0 w 304"/>
                  <a:gd name="T7" fmla="*/ 0 h 366"/>
                  <a:gd name="T8" fmla="*/ 260 w 304"/>
                  <a:gd name="T9" fmla="*/ 0 h 366"/>
                  <a:gd name="T10" fmla="*/ 304 w 304"/>
                  <a:gd name="T11" fmla="*/ 44 h 366"/>
                  <a:gd name="T12" fmla="*/ 304 w 304"/>
                  <a:gd name="T13" fmla="*/ 322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4" h="366">
                    <a:moveTo>
                      <a:pt x="304" y="322"/>
                    </a:moveTo>
                    <a:cubicBezTo>
                      <a:pt x="304" y="347"/>
                      <a:pt x="284" y="366"/>
                      <a:pt x="260" y="366"/>
                    </a:cubicBezTo>
                    <a:cubicBezTo>
                      <a:pt x="0" y="366"/>
                      <a:pt x="0" y="366"/>
                      <a:pt x="0" y="366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60" y="0"/>
                      <a:pt x="260" y="0"/>
                      <a:pt x="260" y="0"/>
                    </a:cubicBezTo>
                    <a:cubicBezTo>
                      <a:pt x="284" y="0"/>
                      <a:pt x="304" y="20"/>
                      <a:pt x="304" y="44"/>
                    </a:cubicBezTo>
                    <a:lnTo>
                      <a:pt x="304" y="322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4318000" y="2117726"/>
                <a:ext cx="67468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5" name="Freeform 9"/>
              <p:cNvSpPr/>
              <p:nvPr/>
            </p:nvSpPr>
            <p:spPr bwMode="auto">
              <a:xfrm>
                <a:off x="3835400" y="18399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6" name="Freeform 10"/>
              <p:cNvSpPr/>
              <p:nvPr/>
            </p:nvSpPr>
            <p:spPr bwMode="auto">
              <a:xfrm>
                <a:off x="3835400" y="1976438"/>
                <a:ext cx="234950" cy="73025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7" name="Freeform 11"/>
              <p:cNvSpPr/>
              <p:nvPr/>
            </p:nvSpPr>
            <p:spPr bwMode="auto">
              <a:xfrm>
                <a:off x="3835400" y="21177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8" name="Freeform 12"/>
              <p:cNvSpPr/>
              <p:nvPr/>
            </p:nvSpPr>
            <p:spPr bwMode="auto">
              <a:xfrm>
                <a:off x="3835400" y="22590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19" name="Freeform 13"/>
              <p:cNvSpPr/>
              <p:nvPr/>
            </p:nvSpPr>
            <p:spPr bwMode="auto">
              <a:xfrm>
                <a:off x="3835400" y="23971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0" name="Freeform 14"/>
              <p:cNvSpPr/>
              <p:nvPr/>
            </p:nvSpPr>
            <p:spPr bwMode="auto">
              <a:xfrm>
                <a:off x="3835400" y="25368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1" name="Freeform 15"/>
              <p:cNvSpPr/>
              <p:nvPr/>
            </p:nvSpPr>
            <p:spPr bwMode="auto">
              <a:xfrm>
                <a:off x="3835400" y="26781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2" name="Freeform 16"/>
              <p:cNvSpPr/>
              <p:nvPr/>
            </p:nvSpPr>
            <p:spPr bwMode="auto">
              <a:xfrm>
                <a:off x="3835400" y="28162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3" name="Freeform 17"/>
              <p:cNvSpPr/>
              <p:nvPr/>
            </p:nvSpPr>
            <p:spPr bwMode="auto">
              <a:xfrm>
                <a:off x="3835400" y="2955926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4" name="Freeform 18"/>
              <p:cNvSpPr/>
              <p:nvPr/>
            </p:nvSpPr>
            <p:spPr bwMode="auto">
              <a:xfrm>
                <a:off x="3835400" y="3097213"/>
                <a:ext cx="234950" cy="73025"/>
              </a:xfrm>
              <a:custGeom>
                <a:avLst/>
                <a:gdLst>
                  <a:gd name="T0" fmla="*/ 55 w 55"/>
                  <a:gd name="T1" fmla="*/ 8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8 h 17"/>
                  <a:gd name="T8" fmla="*/ 0 w 55"/>
                  <a:gd name="T9" fmla="*/ 8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8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8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3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3"/>
                      <a:pt x="55" y="8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  <p:sp>
            <p:nvSpPr>
              <p:cNvPr id="25" name="Freeform 19"/>
              <p:cNvSpPr/>
              <p:nvPr/>
            </p:nvSpPr>
            <p:spPr bwMode="auto">
              <a:xfrm>
                <a:off x="3835400" y="3235326"/>
                <a:ext cx="234950" cy="71438"/>
              </a:xfrm>
              <a:custGeom>
                <a:avLst/>
                <a:gdLst>
                  <a:gd name="T0" fmla="*/ 55 w 55"/>
                  <a:gd name="T1" fmla="*/ 9 h 17"/>
                  <a:gd name="T2" fmla="*/ 46 w 55"/>
                  <a:gd name="T3" fmla="*/ 17 h 17"/>
                  <a:gd name="T4" fmla="*/ 8 w 55"/>
                  <a:gd name="T5" fmla="*/ 17 h 17"/>
                  <a:gd name="T6" fmla="*/ 0 w 55"/>
                  <a:gd name="T7" fmla="*/ 9 h 17"/>
                  <a:gd name="T8" fmla="*/ 0 w 55"/>
                  <a:gd name="T9" fmla="*/ 9 h 17"/>
                  <a:gd name="T10" fmla="*/ 8 w 55"/>
                  <a:gd name="T11" fmla="*/ 0 h 17"/>
                  <a:gd name="T12" fmla="*/ 46 w 55"/>
                  <a:gd name="T13" fmla="*/ 0 h 17"/>
                  <a:gd name="T14" fmla="*/ 55 w 55"/>
                  <a:gd name="T15" fmla="*/ 9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" h="17">
                    <a:moveTo>
                      <a:pt x="55" y="9"/>
                    </a:moveTo>
                    <a:cubicBezTo>
                      <a:pt x="55" y="13"/>
                      <a:pt x="51" y="17"/>
                      <a:pt x="46" y="17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3" y="17"/>
                      <a:pt x="0" y="13"/>
                      <a:pt x="0" y="9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0" y="4"/>
                      <a:pt x="3" y="0"/>
                      <a:pt x="8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51" y="0"/>
                      <a:pt x="55" y="4"/>
                      <a:pt x="55" y="9"/>
                    </a:cubicBezTo>
                    <a:close/>
                  </a:path>
                </a:pathLst>
              </a:cu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28580" tIns="64290" rIns="128580" bIns="64290" numCol="1" anchor="t" anchorCtr="0" compatLnSpc="1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微软雅黑" panose="020B0503020204020204" pitchFamily="34" charset="-122"/>
                  <a:cs typeface="+mn-cs"/>
                </a:endParaRPr>
              </a:p>
            </p:txBody>
          </p:sp>
        </p:grpSp>
        <p:sp>
          <p:nvSpPr>
            <p:cNvPr id="10" name="矩形 259"/>
            <p:cNvSpPr>
              <a:spLocks noChangeArrowheads="1"/>
            </p:cNvSpPr>
            <p:nvPr/>
          </p:nvSpPr>
          <p:spPr bwMode="auto">
            <a:xfrm>
              <a:off x="2306379" y="2775471"/>
              <a:ext cx="1656605" cy="562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6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04</a:t>
              </a:r>
              <a:endParaRPr kumimoji="0" lang="zh-CN" altLang="en-US" sz="13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  <p:sp>
          <p:nvSpPr>
            <p:cNvPr id="11" name="矩形 259"/>
            <p:cNvSpPr>
              <a:spLocks noChangeArrowheads="1"/>
            </p:cNvSpPr>
            <p:nvPr/>
          </p:nvSpPr>
          <p:spPr bwMode="auto">
            <a:xfrm>
              <a:off x="2385140" y="3684560"/>
              <a:ext cx="1577843" cy="12637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章节</a:t>
              </a:r>
              <a:endParaRPr kumimoji="0" lang="en-US" altLang="zh-CN" sz="10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32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Calibri" panose="020F0502020204030204" pitchFamily="34" charset="0"/>
                </a:rPr>
                <a:t>PART</a:t>
              </a:r>
              <a:endParaRPr kumimoji="0" lang="en-US" altLang="zh-CN" sz="3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Calibri" panose="020F0502020204030204" pitchFamily="34" charset="0"/>
              </a:endParaRPr>
            </a:p>
          </p:txBody>
        </p:sp>
      </p:grpSp>
      <p:sp>
        <p:nvSpPr>
          <p:cNvPr id="26" name="TextBox 11"/>
          <p:cNvSpPr txBox="1"/>
          <p:nvPr/>
        </p:nvSpPr>
        <p:spPr>
          <a:xfrm>
            <a:off x="4418383" y="3069630"/>
            <a:ext cx="3058079" cy="234934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marL="121920" lvl="1" indent="-121920">
              <a:buFont typeface="Arial" panose="020B0604020202020204" pitchFamily="34" charset="0"/>
              <a:buChar char="•"/>
              <a:defRPr/>
            </a:pP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KEY1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和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KEY2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按键中断控制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P60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kumimoji="0" lang="en-US" altLang="zh-CN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LED</a:t>
            </a: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7E5D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亮与灭</a:t>
            </a:r>
            <a:endParaRPr kumimoji="0" lang="en-US" altLang="zh-CN" sz="1100" b="0" i="0" u="none" strike="noStrike" kern="0" cap="none" spc="0" normalizeH="0" baseline="0" noProof="0" dirty="0">
              <a:ln>
                <a:noFill/>
              </a:ln>
              <a:solidFill>
                <a:srgbClr val="007E5D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heme/theme1.xml><?xml version="1.0" encoding="utf-8"?>
<a:theme xmlns:a="http://schemas.openxmlformats.org/drawingml/2006/main" name="webwppDef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649</Words>
  <Application>Microsoft Office PowerPoint</Application>
  <PresentationFormat>全屏显示(16:9)</PresentationFormat>
  <Paragraphs>86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webwppDefTheme</vt:lpstr>
      <vt:lpstr>Office 主题​​</vt:lpstr>
      <vt:lpstr>1_Office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好好搭搭</cp:lastModifiedBy>
  <cp:revision>34</cp:revision>
  <dcterms:created xsi:type="dcterms:W3CDTF">2021-01-28T07:03:27Z</dcterms:created>
  <dcterms:modified xsi:type="dcterms:W3CDTF">2021-02-22T08:06:56Z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2052-0.0.0.0</vt:lpwstr>
  </property>
</Properties>
</file>