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  <p:sldMasterId id="2147483681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312" r:id="rId9"/>
    <p:sldId id="313" r:id="rId10"/>
    <p:sldId id="314" r:id="rId11"/>
    <p:sldId id="315" r:id="rId12"/>
    <p:sldId id="267" r:id="rId13"/>
    <p:sldId id="304" r:id="rId14"/>
    <p:sldId id="316" r:id="rId15"/>
    <p:sldId id="319" r:id="rId16"/>
    <p:sldId id="317" r:id="rId17"/>
    <p:sldId id="270" r:id="rId18"/>
    <p:sldId id="303" r:id="rId19"/>
    <p:sldId id="318" r:id="rId20"/>
    <p:sldId id="276" r:id="rId21"/>
    <p:sldId id="308" r:id="rId22"/>
    <p:sldId id="310" r:id="rId23"/>
    <p:sldId id="305" r:id="rId24"/>
    <p:sldId id="285" r:id="rId2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9215" autoAdjust="0"/>
  </p:normalViewPr>
  <p:slideViewPr>
    <p:cSldViewPr>
      <p:cViewPr varScale="1">
        <p:scale>
          <a:sx n="135" d="100"/>
          <a:sy n="135" d="100"/>
        </p:scale>
        <p:origin x="9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01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20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069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9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34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82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114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72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  <a:t>2021/2/22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  <a:t>2021/2/22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1924161" y="2050120"/>
            <a:ext cx="249298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串口的使用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779912" y="759214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在串口模块类别指令中，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串口引脚和波特率设置。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802211" y="1533467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用于让指定串口发送字符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825924" y="2727913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用于串口发送字符串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FFF2B6-2208-4423-A943-F4C71222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16" y="722943"/>
            <a:ext cx="3024336" cy="502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421356-E98B-4CFB-B245-426B93D94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86" y="1420757"/>
            <a:ext cx="2143125" cy="4762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C426DD-1A50-41CB-A50E-B2B2770A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12" y="2074154"/>
            <a:ext cx="2743200" cy="4572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681882-EFE5-40EE-A573-C21AA197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36" y="2708501"/>
            <a:ext cx="3267075" cy="476250"/>
          </a:xfrm>
          <a:prstGeom prst="rect">
            <a:avLst/>
          </a:prstGeom>
        </p:spPr>
      </p:pic>
      <p:sp>
        <p:nvSpPr>
          <p:cNvPr id="21" name="矩形 47">
            <a:extLst>
              <a:ext uri="{FF2B5EF4-FFF2-40B4-BE49-F238E27FC236}">
                <a16:creationId xmlns:a16="http://schemas.microsoft.com/office/drawing/2014/main" id="{399F1B3E-7917-4731-BF6D-68185735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211" y="2122309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用于串口发送指定长度的数组数据，使用时注意在初始化中创建一个数组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3131840" y="905852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用于读串口接收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发送中断请求标志位，判断串口是否有数据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3131840" y="1511456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用于清除串口接收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发送中断请求标志位。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3142407" y="2690024"/>
            <a:ext cx="4896544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用于设置串口中断，同时打开总中断。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1" name="矩形 47">
            <a:extLst>
              <a:ext uri="{FF2B5EF4-FFF2-40B4-BE49-F238E27FC236}">
                <a16:creationId xmlns:a16="http://schemas.microsoft.com/office/drawing/2014/main" id="{399F1B3E-7917-4731-BF6D-68185735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2069438"/>
            <a:ext cx="4896544" cy="32315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用于获取串口接收缓存数据。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41F46F-C7ED-4146-BF4D-1CD8B3EBE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94" y="838180"/>
            <a:ext cx="1943100" cy="428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173B3E-8372-44F4-B7B1-90C54F9BC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7" y="1484843"/>
            <a:ext cx="2066925" cy="390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012297-B0D5-4AE4-9A09-1D8C28D0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70" y="2064160"/>
            <a:ext cx="1914525" cy="4095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B69072-F10D-48CD-A4BB-FC6AA9A90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76" y="2650237"/>
            <a:ext cx="2486025" cy="4095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B2334A6-8D75-49F5-964E-A65CB24D3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310611"/>
            <a:ext cx="3838575" cy="8191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EF4E45E-A1CA-4A8A-9892-07584C6E6F6D}"/>
              </a:ext>
            </a:extLst>
          </p:cNvPr>
          <p:cNvSpPr txBox="1"/>
          <p:nvPr/>
        </p:nvSpPr>
        <p:spPr>
          <a:xfrm>
            <a:off x="4427984" y="344734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用于串口接收中断函数。</a:t>
            </a:r>
          </a:p>
        </p:txBody>
      </p:sp>
    </p:spTree>
    <p:extLst>
      <p:ext uri="{BB962C8B-B14F-4D97-AF65-F5344CB8AC3E}">
        <p14:creationId xmlns:p14="http://schemas.microsoft.com/office/powerpoint/2010/main" val="39751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指令学习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A8C39EC-CA6C-427C-997A-78AED67A6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7574"/>
            <a:ext cx="3143250" cy="62865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238838D-DF1A-43A2-B338-157F76C9A35B}"/>
              </a:ext>
            </a:extLst>
          </p:cNvPr>
          <p:cNvSpPr txBox="1"/>
          <p:nvPr/>
        </p:nvSpPr>
        <p:spPr>
          <a:xfrm>
            <a:off x="4788024" y="120359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用于串口格式化打印输出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82A537-4224-4DEF-B736-6494355D1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98" y="1973609"/>
            <a:ext cx="3384376" cy="17171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F58DB6C-2440-4859-8E14-57ABBDC11F7B}"/>
              </a:ext>
            </a:extLst>
          </p:cNvPr>
          <p:cNvSpPr txBox="1"/>
          <p:nvPr/>
        </p:nvSpPr>
        <p:spPr>
          <a:xfrm>
            <a:off x="4788024" y="2228620"/>
            <a:ext cx="36004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如果要输出多个参数，可以点击蓝色齿轮，然后把左边的项目拖到列表里，就能多一个输入框，自己再拖入一个数字模块。</a:t>
            </a:r>
          </a:p>
        </p:txBody>
      </p:sp>
    </p:spTree>
    <p:extLst>
      <p:ext uri="{BB962C8B-B14F-4D97-AF65-F5344CB8AC3E}">
        <p14:creationId xmlns:p14="http://schemas.microsoft.com/office/powerpoint/2010/main" val="8841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串口监视器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414736" y="1402342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点击菜单栏中的串口监视器，可以打开串口监视器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A309B4-ECD1-4465-B90B-B57A9EE8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843558"/>
            <a:ext cx="5638800" cy="42862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49A1A16-A5CC-43EE-9B4C-CEFF29362266}"/>
              </a:ext>
            </a:extLst>
          </p:cNvPr>
          <p:cNvSpPr/>
          <p:nvPr/>
        </p:nvSpPr>
        <p:spPr>
          <a:xfrm>
            <a:off x="1115616" y="843558"/>
            <a:ext cx="1008112" cy="386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79C3E43-74D0-4C29-BE31-AFCCB03C5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67694"/>
            <a:ext cx="8388424" cy="165380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F24DA253-EFA2-4939-918E-FA8F0397E06A}"/>
              </a:ext>
            </a:extLst>
          </p:cNvPr>
          <p:cNvSpPr/>
          <p:nvPr/>
        </p:nvSpPr>
        <p:spPr>
          <a:xfrm>
            <a:off x="1319700" y="2025936"/>
            <a:ext cx="596651" cy="256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0810576-9222-4480-AAFE-DCDE7A40360B}"/>
              </a:ext>
            </a:extLst>
          </p:cNvPr>
          <p:cNvSpPr txBox="1"/>
          <p:nvPr/>
        </p:nvSpPr>
        <p:spPr>
          <a:xfrm>
            <a:off x="1877577" y="2023608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打开和关闭串口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A732AC0-63DF-4726-A2DE-AEC223EFAEFB}"/>
              </a:ext>
            </a:extLst>
          </p:cNvPr>
          <p:cNvSpPr txBox="1"/>
          <p:nvPr/>
        </p:nvSpPr>
        <p:spPr>
          <a:xfrm>
            <a:off x="961606" y="2711115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串口接收数据显示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D3DF7D-2BB6-4F16-8F21-F178EDBE6220}"/>
              </a:ext>
            </a:extLst>
          </p:cNvPr>
          <p:cNvSpPr txBox="1"/>
          <p:nvPr/>
        </p:nvSpPr>
        <p:spPr>
          <a:xfrm>
            <a:off x="4637113" y="2023608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串口发送数据</a:t>
            </a:r>
          </a:p>
        </p:txBody>
      </p:sp>
    </p:spTree>
    <p:extLst>
      <p:ext uri="{BB962C8B-B14F-4D97-AF65-F5344CB8AC3E}">
        <p14:creationId xmlns:p14="http://schemas.microsoft.com/office/powerpoint/2010/main" val="8109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283968" y="2736578"/>
            <a:ext cx="3816424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678240" y="2092155"/>
            <a:ext cx="449563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串口发送与接收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4418383" y="2803352"/>
            <a:ext cx="1097606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发送程序实现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5943295" y="2803352"/>
            <a:ext cx="110081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接收数据实现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串口发送字符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字符串、数组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9AD259-2DC5-47CE-8839-166264F26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7574"/>
            <a:ext cx="3168352" cy="17314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AAC002-D4DC-4117-815F-F36DEE04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942592"/>
            <a:ext cx="2808312" cy="18466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8BEF75-76E0-4E48-A743-0653ACD57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696" y="2852955"/>
            <a:ext cx="4151164" cy="2056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串口接收数据</a:t>
            </a:r>
          </a:p>
        </p:txBody>
      </p:sp>
      <p:sp>
        <p:nvSpPr>
          <p:cNvPr id="6" name="矩形 47">
            <a:extLst>
              <a:ext uri="{FF2B5EF4-FFF2-40B4-BE49-F238E27FC236}">
                <a16:creationId xmlns:a16="http://schemas.microsoft.com/office/drawing/2014/main" id="{48490E88-C021-41A2-BA2F-38B1E26B8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460" y="843558"/>
            <a:ext cx="4752528" cy="29327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串口接收数据有查询接收和中断接收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种方式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4BD07D-2A0E-4CED-802C-A6546C4B8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80" y="1296200"/>
            <a:ext cx="3903514" cy="298174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2F1812-BA63-4A40-8B2A-AF87C18E3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771550"/>
            <a:ext cx="3360787" cy="3068249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53E1AE77-D126-4B6A-A9A5-811B8BAAB7D7}"/>
              </a:ext>
            </a:extLst>
          </p:cNvPr>
          <p:cNvSpPr txBox="1"/>
          <p:nvPr/>
        </p:nvSpPr>
        <p:spPr>
          <a:xfrm>
            <a:off x="1671465" y="4559337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b="1" dirty="0">
                <a:latin typeface="Calibri"/>
                <a:ea typeface="微软雅黑" panose="020B0503020204020204" pitchFamily="34" charset="-122"/>
              </a:rPr>
              <a:t>查询接收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77120E3-6EE3-4465-9E8C-FF7FBA745A31}"/>
              </a:ext>
            </a:extLst>
          </p:cNvPr>
          <p:cNvSpPr txBox="1"/>
          <p:nvPr/>
        </p:nvSpPr>
        <p:spPr>
          <a:xfrm>
            <a:off x="5248912" y="3994111"/>
            <a:ext cx="1368152" cy="283829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t>中断接收</a:t>
            </a:r>
          </a:p>
        </p:txBody>
      </p:sp>
    </p:spTree>
    <p:extLst>
      <p:ext uri="{BB962C8B-B14F-4D97-AF65-F5344CB8AC3E}">
        <p14:creationId xmlns:p14="http://schemas.microsoft.com/office/powerpoint/2010/main" val="11696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405989" y="2016411"/>
            <a:ext cx="440209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串口打印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169742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printf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基本用法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04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5854381" y="2813369"/>
            <a:ext cx="818684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程序实现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printf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基本用法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043608" y="566759"/>
            <a:ext cx="6912768" cy="120891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printf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("Hello World!\n"); // \n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表示换行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printf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("%d\n",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); /*%d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是输出控制符，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d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表示十进制，后面的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是输出参数*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/.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如果是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%x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就是以十六进制的形式输出，要是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%o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就是以八进制的形式输出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printf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("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= %d, j = %d\n",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, j); </a:t>
            </a:r>
            <a:r>
              <a:rPr kumimoji="0" lang="en-US" altLang="zh-CN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i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= 10, j = 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，输出多个数据。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31A4EE-48A8-41A3-91AE-2C09DEB94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51670"/>
            <a:ext cx="3882824" cy="3244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533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打印八进制数、十进制数、十六进制数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D5AC58-9CE3-4CA4-8606-99965FC93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33235"/>
          <a:stretch/>
        </p:blipFill>
        <p:spPr>
          <a:xfrm>
            <a:off x="899591" y="2054170"/>
            <a:ext cx="4053557" cy="26038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B02FA0-1750-4FF8-B625-B727556CC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771550"/>
            <a:ext cx="3977855" cy="128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572000" y="1203598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串口介绍及相关知识</a:t>
            </a:r>
            <a:endParaRPr lang="zh-CN" altLang="en-US" sz="8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070773" y="1203598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572000" y="191559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070773" y="191559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572000" y="2627585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串口发送与接收</a:t>
            </a: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070773" y="2627585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9"/>
            </p:custDataLst>
          </p:nvPr>
        </p:nvSpPr>
        <p:spPr>
          <a:xfrm>
            <a:off x="4572000" y="332175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串口打印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4"/>
          <p:cNvSpPr/>
          <p:nvPr>
            <p:custDataLst>
              <p:tags r:id="rId10"/>
            </p:custDataLst>
          </p:nvPr>
        </p:nvSpPr>
        <p:spPr>
          <a:xfrm>
            <a:off x="4070773" y="332175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程序实现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温度值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2C1576-F2AF-410F-80B3-DF04D95C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6833"/>
            <a:ext cx="5579578" cy="2713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27984" y="2736578"/>
            <a:ext cx="3744416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187403" y="2108743"/>
            <a:ext cx="41860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串口介绍与相关知识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id="{3375D1D3-6450-47DD-9F1C-B483519CC208}"/>
              </a:ext>
            </a:extLst>
          </p:cNvPr>
          <p:cNvSpPr txBox="1"/>
          <p:nvPr/>
        </p:nvSpPr>
        <p:spPr>
          <a:xfrm>
            <a:off x="4418383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什么是串口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86DD5120-4C13-4C74-8ABD-74B4E8EC2BE8}"/>
              </a:ext>
            </a:extLst>
          </p:cNvPr>
          <p:cNvSpPr txBox="1"/>
          <p:nvPr/>
        </p:nvSpPr>
        <p:spPr>
          <a:xfrm>
            <a:off x="5614346" y="2803352"/>
            <a:ext cx="2695801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了解基于</a:t>
            </a: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STC16F40K128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的天问</a:t>
            </a: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51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DBA91DC1-F0F5-47D8-A5F2-C0F621892FF4}"/>
              </a:ext>
            </a:extLst>
          </p:cNvPr>
          <p:cNvSpPr txBox="1"/>
          <p:nvPr/>
        </p:nvSpPr>
        <p:spPr>
          <a:xfrm>
            <a:off x="4418382" y="3056896"/>
            <a:ext cx="95814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了解波特率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5DC372D6-393C-431D-8256-4F49E841CB0E}"/>
              </a:ext>
            </a:extLst>
          </p:cNvPr>
          <p:cNvSpPr txBox="1"/>
          <p:nvPr/>
        </p:nvSpPr>
        <p:spPr>
          <a:xfrm>
            <a:off x="5616215" y="3056896"/>
            <a:ext cx="1328439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了解</a:t>
            </a:r>
            <a:r>
              <a:rPr lang="en-US" altLang="zh-CN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ASCII</a:t>
            </a: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对照表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什么是串口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22294" y="1131590"/>
            <a:ext cx="7488832" cy="171097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200000"/>
              </a:lnSpc>
              <a:spcAft>
                <a:spcPts val="375"/>
              </a:spcAft>
              <a:defRPr/>
            </a:pP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       8051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单片机内部有一个功能强大的全双工异步通信串行口。所谓全双工就是双机之间串行通信时接收和发送数据可同时进行。所谓异步通信，就是接收和发送双方不使用共同的同步时钟来控制收、发双方的同步，而是依靠各自的时钟来控制数据的传送。异步通信传送的串行数据是一帧一帧进行的，一帧信息一般包括以下内容：一个起始位，一般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0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，表示一帧信息的开始；若干数据位，一般为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8~9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位；一个停止位，一般为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，表示一帧信息的结束；数据与数据之间用空闲位“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1”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来填充。在串行通信中，为保证收发双方数据的正确传送，发送和接收的速率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(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即波特率</a:t>
            </a:r>
            <a:r>
              <a:rPr lang="en-US" altLang="zh-CN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)</a:t>
            </a:r>
            <a:r>
              <a:rPr lang="zh-CN" altLang="en-US" sz="11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sym typeface="微软雅黑" panose="020B0503020204020204" pitchFamily="34" charset="-122"/>
              </a:rPr>
              <a:t>必须一致。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69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STC16F40K128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的天问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</a:t>
            </a: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722294" y="1131590"/>
            <a:ext cx="7560840" cy="243912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       STC16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系列单片机具有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个全双工异步串行通信接口。每个串行口由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个数据缓冲器、一个移位 寄存器、一个串行控制寄存器和一个波特率发生器等组成。每个串行口的数据缓冲器由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个互相独立的接收、发送缓冲器构成，可以同时发送和接收数据。 </a:t>
            </a:r>
            <a:r>
              <a:rPr kumimoji="0" lang="en-US" altLang="zh-CN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STC16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系列单片机的串口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1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有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种工作方式，其中两种方式的波特率是可变的，另两种是固定的，以供不同应用场合选用。串口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3/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都只有两种工作方式，这两种方式的波特率都是可变的。用户可用软件设置不同的波特率和选择不同的工作方式。主机可通过查询或中断方式对接收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发送进行程序处理，使用十分灵活。串口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、串口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、串口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、串口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4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charset="0"/>
                <a:ea typeface="微软雅黑" charset="0"/>
                <a:cs typeface="+mn-cs"/>
                <a:sym typeface="微软雅黑" panose="020B0503020204020204" pitchFamily="34" charset="-122"/>
              </a:rPr>
              <a:t>的通讯口均可以通过功能管脚的切换功能切换到多组端口，从而可以将一个通讯口分时复用为多个通讯口。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8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69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STC16F40K128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的天问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串口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0518327F-FB4D-4E1D-A7FE-C37DFA976710}"/>
              </a:ext>
            </a:extLst>
          </p:cNvPr>
          <p:cNvSpPr/>
          <p:nvPr/>
        </p:nvSpPr>
        <p:spPr>
          <a:xfrm>
            <a:off x="827584" y="915566"/>
            <a:ext cx="3250655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53D2C4-2EB2-40F5-9872-884D4BF6E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3" y="915566"/>
            <a:ext cx="1949068" cy="33352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1347810-BD1B-4969-8A59-2D1A11CEBFEC}"/>
              </a:ext>
            </a:extLst>
          </p:cNvPr>
          <p:cNvSpPr/>
          <p:nvPr/>
        </p:nvSpPr>
        <p:spPr>
          <a:xfrm>
            <a:off x="2452911" y="2355726"/>
            <a:ext cx="72008" cy="386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FA696C2-4201-4B5D-869D-9286841541B7}"/>
              </a:ext>
            </a:extLst>
          </p:cNvPr>
          <p:cNvSpPr/>
          <p:nvPr/>
        </p:nvSpPr>
        <p:spPr>
          <a:xfrm>
            <a:off x="2396875" y="2991870"/>
            <a:ext cx="297319" cy="299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A5CC91-7543-4E71-B8CD-77FD31B8A57C}"/>
              </a:ext>
            </a:extLst>
          </p:cNvPr>
          <p:cNvSpPr txBox="1"/>
          <p:nvPr/>
        </p:nvSpPr>
        <p:spPr>
          <a:xfrm>
            <a:off x="2928565" y="2915862"/>
            <a:ext cx="1149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USB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P30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\P31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8CD87414-936B-4EA1-88D8-1E0EBFCB9AF4}"/>
              </a:ext>
            </a:extLst>
          </p:cNvPr>
          <p:cNvCxnSpPr>
            <a:cxnSpLocks/>
          </p:cNvCxnSpPr>
          <p:nvPr/>
        </p:nvCxnSpPr>
        <p:spPr>
          <a:xfrm flipV="1">
            <a:off x="2694194" y="3046667"/>
            <a:ext cx="2936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DF3D663-6C0D-4630-856E-44E4347D22D3}"/>
              </a:ext>
            </a:extLst>
          </p:cNvPr>
          <p:cNvCxnSpPr>
            <a:cxnSpLocks/>
          </p:cNvCxnSpPr>
          <p:nvPr/>
        </p:nvCxnSpPr>
        <p:spPr>
          <a:xfrm flipV="1">
            <a:off x="2507987" y="2643063"/>
            <a:ext cx="420578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85479936-253C-43A3-AA31-992EEBCC0E21}"/>
              </a:ext>
            </a:extLst>
          </p:cNvPr>
          <p:cNvSpPr txBox="1"/>
          <p:nvPr/>
        </p:nvSpPr>
        <p:spPr>
          <a:xfrm>
            <a:off x="2850124" y="2539896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3---P50/P51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EFF0F6A-D786-4201-8BE0-FE5887830A86}"/>
              </a:ext>
            </a:extLst>
          </p:cNvPr>
          <p:cNvSpPr/>
          <p:nvPr/>
        </p:nvSpPr>
        <p:spPr>
          <a:xfrm>
            <a:off x="2443372" y="1442213"/>
            <a:ext cx="184411" cy="386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3CAEEA7-2F83-45A2-935F-F5BAB30F9442}"/>
              </a:ext>
            </a:extLst>
          </p:cNvPr>
          <p:cNvCxnSpPr>
            <a:cxnSpLocks/>
          </p:cNvCxnSpPr>
          <p:nvPr/>
        </p:nvCxnSpPr>
        <p:spPr>
          <a:xfrm flipV="1">
            <a:off x="2639835" y="1519695"/>
            <a:ext cx="28873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82A809CD-A6BE-4848-9140-B1A7750BE279}"/>
              </a:ext>
            </a:extLst>
          </p:cNvPr>
          <p:cNvSpPr txBox="1"/>
          <p:nvPr/>
        </p:nvSpPr>
        <p:spPr>
          <a:xfrm>
            <a:off x="2853001" y="1380742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4---P52/P53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DEC96991-3289-4267-8AA3-5FC967D8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1168615"/>
            <a:ext cx="4752528" cy="161325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1---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用于下载程序，连接电脑打印信息和调试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3---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是扩展串口，根据需要进行外部连接，如蓝牙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串口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4---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用于外接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ESP8266 Wi-Fi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模块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串口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2---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没有单独引出来使用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本课主要以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串口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的使用展开学习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80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波特率</a:t>
            </a: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DEC96991-3289-4267-8AA3-5FC967D8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75" y="1203598"/>
            <a:ext cx="5913124" cy="1514126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波特率指数据传输的速度，越大传输越快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波特率尽可能选用常用的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2400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4800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9600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19200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38400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57600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、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115200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天问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学习时常用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9600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57600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115200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中常用波特率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波特率和外部晶振有关，特殊波特率如果不能被整除，会导致波特率不准。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图形化模块下拉框没有需要的波特率，可以自己添加数字模块后修改。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79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ASCII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码对照表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652E35-30B1-47B6-A0C9-68312647D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25947"/>
            <a:ext cx="4104456" cy="48175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8868B48-500C-4B3B-BBDE-3B923E7E150F}"/>
              </a:ext>
            </a:extLst>
          </p:cNvPr>
          <p:cNvSpPr txBox="1"/>
          <p:nvPr/>
        </p:nvSpPr>
        <p:spPr>
          <a:xfrm>
            <a:off x="6747915" y="382093"/>
            <a:ext cx="1699504" cy="1023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Dec ---</a:t>
            </a:r>
            <a:r>
              <a:rPr lang="zh-CN" altLang="en-US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十进制数</a:t>
            </a:r>
            <a:endParaRPr lang="en-US" altLang="zh-CN" sz="1400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Hex ---</a:t>
            </a:r>
            <a:r>
              <a:rPr lang="zh-CN" altLang="en-US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十六进制数</a:t>
            </a:r>
            <a:endParaRPr lang="en-US" altLang="zh-CN" sz="1400" dirty="0">
              <a:solidFill>
                <a:srgbClr val="C00000"/>
              </a:solidFill>
              <a:latin typeface="微软雅黑" charset="0"/>
              <a:ea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Char ---</a:t>
            </a:r>
            <a:r>
              <a:rPr lang="zh-CN" altLang="en-US" sz="1400" dirty="0">
                <a:solidFill>
                  <a:srgbClr val="C00000"/>
                </a:solidFill>
                <a:latin typeface="微软雅黑" charset="0"/>
                <a:ea typeface="微软雅黑" charset="0"/>
              </a:rPr>
              <a:t>字符</a:t>
            </a:r>
          </a:p>
        </p:txBody>
      </p:sp>
      <p:sp>
        <p:nvSpPr>
          <p:cNvPr id="8" name="矩形 47">
            <a:extLst>
              <a:ext uri="{FF2B5EF4-FFF2-40B4-BE49-F238E27FC236}">
                <a16:creationId xmlns:a16="http://schemas.microsoft.com/office/drawing/2014/main" id="{BAA2509C-699F-4F8A-82D7-FE7397EB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830" y="979631"/>
            <a:ext cx="2018247" cy="1157619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在发送数据时需要发送字符，所以需要了解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ASCII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码对照表</a:t>
            </a:r>
            <a:endParaRPr lang="en-US" altLang="zh-CN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如发送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0x31</a:t>
            </a:r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，即对应文本是</a:t>
            </a:r>
            <a:r>
              <a:rPr lang="en-US" altLang="zh-CN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          0x32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，对应文本是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18144D-00EB-407C-8764-FD0826C4E841}"/>
              </a:ext>
            </a:extLst>
          </p:cNvPr>
          <p:cNvSpPr/>
          <p:nvPr/>
        </p:nvSpPr>
        <p:spPr>
          <a:xfrm>
            <a:off x="3851920" y="2859782"/>
            <a:ext cx="72008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3851920" y="1973777"/>
            <a:ext cx="375702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70138753-1906-490B-A087-5B394A77EFA5}"/>
              </a:ext>
            </a:extLst>
          </p:cNvPr>
          <p:cNvSpPr txBox="1"/>
          <p:nvPr/>
        </p:nvSpPr>
        <p:spPr>
          <a:xfrm>
            <a:off x="4418383" y="2803352"/>
            <a:ext cx="536555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7B84CC90-41FD-4538-98D3-5093461070D4}"/>
              </a:ext>
            </a:extLst>
          </p:cNvPr>
          <p:cNvSpPr txBox="1"/>
          <p:nvPr/>
        </p:nvSpPr>
        <p:spPr>
          <a:xfrm>
            <a:off x="5943295" y="2803352"/>
            <a:ext cx="959748" cy="234934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串口监视器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1600</Words>
  <Application>Microsoft Office PowerPoint</Application>
  <PresentationFormat>全屏显示(16:9)</PresentationFormat>
  <Paragraphs>124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宋体</vt:lpstr>
      <vt:lpstr>微软雅黑</vt:lpstr>
      <vt:lpstr>Arial</vt:lpstr>
      <vt:lpstr>Calibri</vt:lpstr>
      <vt:lpstr>webwppDefTheme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好好搭搭</cp:lastModifiedBy>
  <cp:revision>16</cp:revision>
  <dcterms:created xsi:type="dcterms:W3CDTF">2021-01-29T07:51:15Z</dcterms:created>
  <dcterms:modified xsi:type="dcterms:W3CDTF">2021-02-22T09:37:08Z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