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  <p:sldMasterId id="2147483669" r:id="rId4"/>
  </p:sldMasterIdLst>
  <p:notesMasterIdLst>
    <p:notesMasterId r:id="rId6"/>
  </p:notesMasterIdLst>
  <p:sldIdLst>
    <p:sldId id="256" r:id="rId5"/>
    <p:sldId id="257" r:id="rId7"/>
    <p:sldId id="258" r:id="rId8"/>
    <p:sldId id="302" r:id="rId9"/>
    <p:sldId id="259" r:id="rId10"/>
    <p:sldId id="303" r:id="rId11"/>
    <p:sldId id="328" r:id="rId12"/>
    <p:sldId id="260" r:id="rId13"/>
    <p:sldId id="322" r:id="rId14"/>
    <p:sldId id="261" r:id="rId15"/>
    <p:sldId id="323" r:id="rId16"/>
    <p:sldId id="288" r:id="rId17"/>
    <p:sldId id="285" r:id="rId1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7E5D"/>
    <a:srgbClr val="009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6314" autoAdjust="0"/>
  </p:normalViewPr>
  <p:slideViewPr>
    <p:cSldViewPr>
      <p:cViewPr varScale="1">
        <p:scale>
          <a:sx n="145" d="100"/>
          <a:sy n="145" d="100"/>
        </p:scale>
        <p:origin x="606" y="120"/>
      </p:cViewPr>
      <p:guideLst>
        <p:guide orient="horz" pos="1598"/>
        <p:guide pos="29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C5B276FC-40CA-4FE8-B0AB-B83A8F9A0683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BF37141F-B290-4B47-BA90-28DAE3B85FF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02412" y="1731661"/>
            <a:ext cx="8139178" cy="674375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02444" y="2674144"/>
            <a:ext cx="8139113" cy="601028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30079" y="545783"/>
            <a:ext cx="2948940" cy="836295"/>
          </a:xfrm>
        </p:spPr>
        <p:txBody>
          <a:bodyPr anchor="ctr" anchorCtr="0"/>
          <a:lstStyle>
            <a:lvl1pPr>
              <a:defRPr sz="2400"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3853815" y="545783"/>
            <a:ext cx="4629150" cy="4052411"/>
          </a:xfrm>
        </p:spPr>
        <p:txBody>
          <a:bodyPr/>
          <a:lstStyle>
            <a:lvl1pPr>
              <a:defRPr sz="1800">
                <a:latin typeface="+mn-ea"/>
                <a:ea typeface="+mn-ea"/>
              </a:defRPr>
            </a:lvl1pPr>
            <a:lvl2pPr marL="342900" indent="0">
              <a:buNone/>
              <a:defRPr sz="18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630079" y="1679734"/>
            <a:ext cx="2948940" cy="2918936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800">
                <a:latin typeface="+mn-ea"/>
                <a:ea typeface="+mn-ea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>
              <a:sym typeface="+mn-ea"/>
            </a:endParaRPr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502444" y="4203859"/>
            <a:ext cx="8139113" cy="418624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502444" y="481013"/>
            <a:ext cx="8139113" cy="341709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7334" cy="515112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350996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4715828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67693"/>
            <a:ext cx="8139178" cy="674375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2.png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0" Type="http://schemas.openxmlformats.org/officeDocument/2006/relationships/notesSlide" Target="../notesSlides/notesSlide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611560" y="1491630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STC16F40K128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  <a:endParaRPr lang="zh-CN" altLang="en-US" sz="1400" spc="3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214340" y="3302050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文本框 20"/>
          <p:cNvSpPr txBox="1"/>
          <p:nvPr/>
        </p:nvSpPr>
        <p:spPr>
          <a:xfrm>
            <a:off x="1269827" y="3286659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76355" y="3286659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" name="圆角矩形 8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  <a:endPara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2152744" y="2050120"/>
            <a:ext cx="2035810" cy="64389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NTC</a:t>
            </a:r>
            <a:r>
              <a:rPr lang="zh-CN" altLang="en-US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模块</a:t>
            </a:r>
            <a:endParaRPr lang="zh-CN" altLang="en-US" sz="3600" kern="0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27591" y="2891667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08805" y="289690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74852" y="2896902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35053" y="2891666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71622" y="288283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指令学习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47"/>
          <p:cNvSpPr>
            <a:spLocks noChangeArrowheads="1"/>
          </p:cNvSpPr>
          <p:nvPr/>
        </p:nvSpPr>
        <p:spPr bwMode="auto">
          <a:xfrm>
            <a:off x="4446087" y="1415789"/>
            <a:ext cx="4466838" cy="54673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    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在传感器类别指令中，用于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初始化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NTC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 的控制引脚</a:t>
            </a:r>
            <a:r>
              <a:rPr 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，</a:t>
            </a:r>
            <a:endParaRPr lang="zh-CN" sz="12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     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NTC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模块接在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ADC_P04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引脚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86154" y="1505786"/>
            <a:ext cx="187133" cy="226049"/>
            <a:chOff x="1397666" y="1419622"/>
            <a:chExt cx="474034" cy="743490"/>
          </a:xfrm>
          <a:solidFill>
            <a:schemeClr val="accent5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6" name="组合 5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8" name="同心圆 17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等腰三角形 8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椭圆 6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75015" y="2643758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1" name="组合 10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13" name="同心圆 12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4446017" y="2563286"/>
            <a:ext cx="4466838" cy="30670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    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在传感器类别指令中，用于设置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NTC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模块读取的温度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5450" y="1370330"/>
            <a:ext cx="2400300" cy="6381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710" y="2484755"/>
            <a:ext cx="2244725" cy="697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程序编写</a:t>
            </a:r>
            <a:endParaRPr lang="zh-CN" altLang="en-US" sz="32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3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50533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NTC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读取温度，并用数码管显示</a:t>
            </a:r>
            <a:endParaRPr lang="zh-CN" altLang="en-US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035" y="695960"/>
            <a:ext cx="4246245" cy="4118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314977" y="1563638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STC16F40K128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  <a:endParaRPr lang="zh-CN" altLang="en-US" sz="1400" spc="3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框 23"/>
          <p:cNvSpPr txBox="1"/>
          <p:nvPr/>
        </p:nvSpPr>
        <p:spPr>
          <a:xfrm>
            <a:off x="3280660" y="3236580"/>
            <a:ext cx="1676058" cy="29956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zh-CN"/>
            </a:defPPr>
            <a:lvl1pPr>
              <a:defRPr sz="1600"/>
            </a:lvl1pPr>
          </a:lstStyle>
          <a:p>
            <a:pPr algn="ctr"/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时间：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月</a:t>
            </a:r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524706" y="1999248"/>
            <a:ext cx="4698719" cy="76943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感谢您的聆听</a:t>
            </a:r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endParaRPr lang="en-US" altLang="zh-CN" sz="4400" kern="0" cap="all" dirty="0">
              <a:solidFill>
                <a:srgbClr val="EEECE1">
                  <a:lumMod val="2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65527" y="2911854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46741" y="291708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12788" y="2917089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72989" y="2911853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9558" y="290301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917757" y="3251979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2" name="文本框 20"/>
          <p:cNvSpPr txBox="1"/>
          <p:nvPr/>
        </p:nvSpPr>
        <p:spPr>
          <a:xfrm>
            <a:off x="973244" y="3236588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279772" y="3236588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" name="圆角矩形 23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  <a:endPara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 rot="2575115">
            <a:off x="623370" y="1401906"/>
            <a:ext cx="2474497" cy="244900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MH_SubTitle_1"/>
          <p:cNvSpPr/>
          <p:nvPr>
            <p:custDataLst>
              <p:tags r:id="rId1"/>
            </p:custDataLst>
          </p:nvPr>
        </p:nvSpPr>
        <p:spPr>
          <a:xfrm>
            <a:off x="4716016" y="1635646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硬件概述</a:t>
            </a:r>
            <a:endParaRPr lang="zh-CN" altLang="en-US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MH_Other_1"/>
          <p:cNvSpPr/>
          <p:nvPr>
            <p:custDataLst>
              <p:tags r:id="rId2"/>
            </p:custDataLst>
          </p:nvPr>
        </p:nvSpPr>
        <p:spPr>
          <a:xfrm>
            <a:off x="4214789" y="1635646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MH_SubTitle_2"/>
          <p:cNvSpPr/>
          <p:nvPr>
            <p:custDataLst>
              <p:tags r:id="rId3"/>
            </p:custDataLst>
          </p:nvPr>
        </p:nvSpPr>
        <p:spPr>
          <a:xfrm>
            <a:off x="4716016" y="2347639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指令学习</a:t>
            </a:r>
            <a:endParaRPr lang="zh-CN" altLang="en-US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Other_2"/>
          <p:cNvSpPr/>
          <p:nvPr>
            <p:custDataLst>
              <p:tags r:id="rId4"/>
            </p:custDataLst>
          </p:nvPr>
        </p:nvSpPr>
        <p:spPr>
          <a:xfrm>
            <a:off x="4214789" y="2347639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MH_SubTitle_3"/>
          <p:cNvSpPr/>
          <p:nvPr>
            <p:custDataLst>
              <p:tags r:id="rId5"/>
            </p:custDataLst>
          </p:nvPr>
        </p:nvSpPr>
        <p:spPr>
          <a:xfrm>
            <a:off x="4716016" y="3059633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sz="1600" kern="0" dirty="0">
                <a:solidFill>
                  <a:srgbClr val="FF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程序编写</a:t>
            </a:r>
            <a:endParaRPr lang="zh-CN" altLang="en-US" sz="1600" kern="0" dirty="0">
              <a:solidFill>
                <a:srgbClr val="FF999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MH_Other_3"/>
          <p:cNvSpPr/>
          <p:nvPr>
            <p:custDataLst>
              <p:tags r:id="rId6"/>
            </p:custDataLst>
          </p:nvPr>
        </p:nvSpPr>
        <p:spPr>
          <a:xfrm>
            <a:off x="4214789" y="3059633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rgbClr val="FF99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Others_1"/>
          <p:cNvSpPr txBox="1"/>
          <p:nvPr>
            <p:custDataLst>
              <p:tags r:id="rId7"/>
            </p:custDataLst>
          </p:nvPr>
        </p:nvSpPr>
        <p:spPr>
          <a:xfrm>
            <a:off x="838786" y="2101715"/>
            <a:ext cx="2043664" cy="72228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7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  <a:endParaRPr kumimoji="0" lang="zh-CN" altLang="en-US" sz="47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Others_2"/>
          <p:cNvSpPr txBox="1"/>
          <p:nvPr>
            <p:custDataLst>
              <p:tags r:id="rId8"/>
            </p:custDataLst>
          </p:nvPr>
        </p:nvSpPr>
        <p:spPr>
          <a:xfrm>
            <a:off x="849108" y="2824003"/>
            <a:ext cx="2023020" cy="3064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硬件概述</a:t>
            </a:r>
            <a:endParaRPr lang="zh-CN" altLang="en-US" sz="32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4418383" y="2803352"/>
            <a:ext cx="8102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硬件概述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295" y="2803352"/>
            <a:ext cx="8102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引脚位置</a:t>
            </a:r>
            <a:endParaRPr lang="zh-CN" altLang="en-US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418383" y="3069630"/>
            <a:ext cx="8102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引脚定义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4418025" y="3378240"/>
            <a:ext cx="9499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电路原理图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01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26" name="TextBox 11"/>
          <p:cNvSpPr txBox="1"/>
          <p:nvPr/>
        </p:nvSpPr>
        <p:spPr>
          <a:xfrm>
            <a:off x="5943653" y="3119160"/>
            <a:ext cx="15087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温度和电阻值对照表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硬件概述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1523365" y="1264920"/>
            <a:ext cx="4080510" cy="267906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热敏电阻器是敏感元件的一类，按照温度系数不同分为正温度系数热敏电阻器（PTC）和负温度系数热敏电阻器（NTC）。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热敏电阻器的典型特点是对温度敏感，不同的温度下表现出不同的电阻值。正温度系数热敏电阻器（PTC）在温度越高时电阻值越大，负温度系数热敏电阻器（NTC）在温度越高时电阻值越低，它们同属于半导体器件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26480" y="1781175"/>
            <a:ext cx="1957705" cy="718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27855" y="919480"/>
            <a:ext cx="3308985" cy="3723640"/>
          </a:xfrm>
          <a:prstGeom prst="rect">
            <a:avLst/>
          </a:prstGeom>
          <a:solidFill>
            <a:srgbClr val="FF9999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295" y="995680"/>
            <a:ext cx="2257425" cy="3570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2294" y="17329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引脚位置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077637" y="919707"/>
            <a:ext cx="3010707" cy="3729466"/>
          </a:xfrm>
          <a:prstGeom prst="roundRect">
            <a:avLst>
              <a:gd name="adj" fmla="val 3967"/>
            </a:avLst>
          </a:pr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35" y="919629"/>
            <a:ext cx="2060455" cy="3525803"/>
          </a:xfrm>
          <a:prstGeom prst="rect">
            <a:avLst/>
          </a:prstGeom>
        </p:spPr>
      </p:pic>
      <p:sp>
        <p:nvSpPr>
          <p:cNvPr id="87" name="矩形 86"/>
          <p:cNvSpPr/>
          <p:nvPr/>
        </p:nvSpPr>
        <p:spPr>
          <a:xfrm>
            <a:off x="2043430" y="1808480"/>
            <a:ext cx="243205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6166485" y="1624965"/>
            <a:ext cx="429895" cy="196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0" name="直接箭头连接符 89"/>
          <p:cNvCxnSpPr/>
          <p:nvPr/>
        </p:nvCxnSpPr>
        <p:spPr>
          <a:xfrm flipH="1">
            <a:off x="1760220" y="1917065"/>
            <a:ext cx="283210" cy="120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91"/>
          <p:cNvSpPr txBox="1"/>
          <p:nvPr/>
        </p:nvSpPr>
        <p:spPr>
          <a:xfrm>
            <a:off x="1204595" y="1769110"/>
            <a:ext cx="7416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ea"/>
              </a:rPr>
              <a:t>NTC</a:t>
            </a:r>
            <a:endParaRPr lang="en-US" sz="14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94" name="直接箭头连接符 93"/>
          <p:cNvCxnSpPr/>
          <p:nvPr/>
        </p:nvCxnSpPr>
        <p:spPr>
          <a:xfrm>
            <a:off x="6596380" y="1717040"/>
            <a:ext cx="28765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文本框 96"/>
          <p:cNvSpPr txBox="1"/>
          <p:nvPr/>
        </p:nvSpPr>
        <p:spPr>
          <a:xfrm>
            <a:off x="6884035" y="1515110"/>
            <a:ext cx="11582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+mn-ea"/>
                <a:cs typeface="+mn-ea"/>
              </a:rPr>
              <a:t>P04_ADC</a:t>
            </a:r>
            <a:endParaRPr lang="en-US" sz="14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引脚定义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6150" y="1483360"/>
            <a:ext cx="7251700" cy="1732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2240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温度和电阻值对照表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2865" y="838835"/>
            <a:ext cx="6572885" cy="3824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电路原理图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"/>
          <p:cNvSpPr>
            <a:spLocks noChangeArrowheads="1"/>
          </p:cNvSpPr>
          <p:nvPr/>
        </p:nvSpPr>
        <p:spPr bwMode="auto">
          <a:xfrm>
            <a:off x="5752700" y="1292436"/>
            <a:ext cx="2600953" cy="28558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65000"/>
              </a:lnSpc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</a:rPr>
              <a:t>详细描述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4821436" y="1779409"/>
            <a:ext cx="4116273" cy="83439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从电路图可以看出，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NTC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模块接的是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P04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引脚。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我们可以根据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ADC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采样的值计算出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NTC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的电阻值，从而根据前面的温度阻值表得到温度值。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1995" y="819150"/>
            <a:ext cx="3467100" cy="3505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指令学习</a:t>
            </a:r>
            <a:endParaRPr lang="zh-CN" altLang="en-US" sz="32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02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PA" val="v3.2.0"/>
</p:tagLst>
</file>

<file path=ppt/tags/tag10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1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2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3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1"/>
</p:tagLst>
</file>

<file path=ppt/tags/tag3.xml><?xml version="1.0" encoding="utf-8"?>
<p:tagLst xmlns:p="http://schemas.openxmlformats.org/presentationml/2006/main">
  <p:tag name="MH" val="20161022203400"/>
  <p:tag name="MH_LIBRARY" val="GRAPHIC"/>
  <p:tag name="MH_TYPE" val="Other"/>
  <p:tag name="MH_ORDER" val="1"/>
</p:tagLst>
</file>

<file path=ppt/tags/tag4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2"/>
</p:tagLst>
</file>

<file path=ppt/tags/tag5.xml><?xml version="1.0" encoding="utf-8"?>
<p:tagLst xmlns:p="http://schemas.openxmlformats.org/presentationml/2006/main">
  <p:tag name="MH" val="20161022203400"/>
  <p:tag name="MH_LIBRARY" val="GRAPHIC"/>
  <p:tag name="MH_TYPE" val="Other"/>
  <p:tag name="MH_ORDER" val="2"/>
</p:tagLst>
</file>

<file path=ppt/tags/tag6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3"/>
</p:tagLst>
</file>

<file path=ppt/tags/tag7.xml><?xml version="1.0" encoding="utf-8"?>
<p:tagLst xmlns:p="http://schemas.openxmlformats.org/presentationml/2006/main">
  <p:tag name="MH" val="20161022203400"/>
  <p:tag name="MH_LIBRARY" val="GRAPHIC"/>
  <p:tag name="MH_TYPE" val="Other"/>
  <p:tag name="MH_ORDER" val="3"/>
</p:tagLst>
</file>

<file path=ppt/tags/tag8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547</Words>
  <Application>WPS 演示</Application>
  <PresentationFormat>全屏显示(16:9)</PresentationFormat>
  <Paragraphs>98</Paragraphs>
  <Slides>13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Calibri</vt:lpstr>
      <vt:lpstr>Calibri</vt:lpstr>
      <vt:lpstr>Arial Unicode MS</vt:lpstr>
      <vt:lpstr>webwppDefTheme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陈哲东</cp:lastModifiedBy>
  <cp:revision>3</cp:revision>
  <dcterms:created xsi:type="dcterms:W3CDTF">2021-01-29T07:48:00Z</dcterms:created>
  <dcterms:modified xsi:type="dcterms:W3CDTF">2021-02-21T06:29:55Z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2052-11.1.0.10116</vt:lpwstr>
  </property>
</Properties>
</file>